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55"/>
  </p:notesMasterIdLst>
  <p:sldIdLst>
    <p:sldId id="284" r:id="rId2"/>
    <p:sldId id="412" r:id="rId3"/>
    <p:sldId id="322" r:id="rId4"/>
    <p:sldId id="323" r:id="rId5"/>
    <p:sldId id="331" r:id="rId6"/>
    <p:sldId id="328" r:id="rId7"/>
    <p:sldId id="329" r:id="rId8"/>
    <p:sldId id="327" r:id="rId9"/>
    <p:sldId id="335" r:id="rId10"/>
    <p:sldId id="340" r:id="rId11"/>
    <p:sldId id="341" r:id="rId12"/>
    <p:sldId id="413" r:id="rId13"/>
    <p:sldId id="339" r:id="rId14"/>
    <p:sldId id="324" r:id="rId15"/>
    <p:sldId id="333" r:id="rId16"/>
    <p:sldId id="407" r:id="rId17"/>
    <p:sldId id="325" r:id="rId18"/>
    <p:sldId id="334" r:id="rId19"/>
    <p:sldId id="408" r:id="rId20"/>
    <p:sldId id="409" r:id="rId21"/>
    <p:sldId id="411" r:id="rId22"/>
    <p:sldId id="410" r:id="rId23"/>
    <p:sldId id="337" r:id="rId24"/>
    <p:sldId id="342" r:id="rId25"/>
    <p:sldId id="336" r:id="rId26"/>
    <p:sldId id="343" r:id="rId27"/>
    <p:sldId id="414" r:id="rId28"/>
    <p:sldId id="350" r:id="rId29"/>
    <p:sldId id="416" r:id="rId30"/>
    <p:sldId id="348" r:id="rId31"/>
    <p:sldId id="394" r:id="rId32"/>
    <p:sldId id="397" r:id="rId33"/>
    <p:sldId id="396" r:id="rId34"/>
    <p:sldId id="395" r:id="rId35"/>
    <p:sldId id="351" r:id="rId36"/>
    <p:sldId id="400" r:id="rId37"/>
    <p:sldId id="401" r:id="rId38"/>
    <p:sldId id="406" r:id="rId39"/>
    <p:sldId id="399" r:id="rId40"/>
    <p:sldId id="415" r:id="rId41"/>
    <p:sldId id="286" r:id="rId42"/>
    <p:sldId id="259" r:id="rId43"/>
    <p:sldId id="275" r:id="rId44"/>
    <p:sldId id="273" r:id="rId45"/>
    <p:sldId id="272" r:id="rId46"/>
    <p:sldId id="278" r:id="rId47"/>
    <p:sldId id="279" r:id="rId48"/>
    <p:sldId id="280" r:id="rId49"/>
    <p:sldId id="312" r:id="rId50"/>
    <p:sldId id="289" r:id="rId51"/>
    <p:sldId id="311" r:id="rId52"/>
    <p:sldId id="321" r:id="rId53"/>
    <p:sldId id="285" r:id="rId54"/>
  </p:sldIdLst>
  <p:sldSz cx="9144000" cy="6858000" type="screen4x3"/>
  <p:notesSz cx="7315200" cy="96012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9877E"/>
    <a:srgbClr val="F0EBF8"/>
    <a:srgbClr val="1FA3D5"/>
    <a:srgbClr val="F9A83A"/>
    <a:srgbClr val="EEEEEE"/>
    <a:srgbClr val="F9A73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44" autoAdjust="0"/>
    <p:restoredTop sz="94660"/>
  </p:normalViewPr>
  <p:slideViewPr>
    <p:cSldViewPr snapToGrid="0">
      <p:cViewPr varScale="1">
        <p:scale>
          <a:sx n="128" d="100"/>
          <a:sy n="128" d="100"/>
        </p:scale>
        <p:origin x="1086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-679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heme" Target="theme/theme1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viewProps" Target="view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1728"/>
          </a:xfrm>
          <a:prstGeom prst="rect">
            <a:avLst/>
          </a:prstGeom>
        </p:spPr>
        <p:txBody>
          <a:bodyPr vert="horz" lIns="96655" tIns="48327" rIns="96655" bIns="48327" rtlCol="0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4143587" y="0"/>
            <a:ext cx="3169920" cy="481728"/>
          </a:xfrm>
          <a:prstGeom prst="rect">
            <a:avLst/>
          </a:prstGeom>
        </p:spPr>
        <p:txBody>
          <a:bodyPr vert="horz" lIns="96655" tIns="48327" rIns="96655" bIns="48327" rtlCol="0"/>
          <a:lstStyle>
            <a:lvl1pPr algn="r">
              <a:defRPr sz="1200"/>
            </a:lvl1pPr>
          </a:lstStyle>
          <a:p>
            <a:fld id="{D8584859-8EF0-480F-B686-5C9991DD936C}" type="datetimeFigureOut">
              <a:rPr lang="es-CO" smtClean="0"/>
              <a:pPr/>
              <a:t>13/11/2020</a:t>
            </a:fld>
            <a:endParaRPr lang="es-CO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497013" y="1200150"/>
            <a:ext cx="4321175" cy="32400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55" tIns="48327" rIns="96655" bIns="48327" rtlCol="0" anchor="ctr"/>
          <a:lstStyle/>
          <a:p>
            <a:endParaRPr lang="es-CO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731520" y="4620578"/>
            <a:ext cx="5852160" cy="3780473"/>
          </a:xfrm>
          <a:prstGeom prst="rect">
            <a:avLst/>
          </a:prstGeom>
        </p:spPr>
        <p:txBody>
          <a:bodyPr vert="horz" lIns="96655" tIns="48327" rIns="96655" bIns="48327" rtlCol="0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9119475"/>
            <a:ext cx="3169920" cy="481727"/>
          </a:xfrm>
          <a:prstGeom prst="rect">
            <a:avLst/>
          </a:prstGeom>
        </p:spPr>
        <p:txBody>
          <a:bodyPr vert="horz" lIns="96655" tIns="48327" rIns="96655" bIns="48327" rtlCol="0" anchor="b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4143587" y="9119475"/>
            <a:ext cx="3169920" cy="481727"/>
          </a:xfrm>
          <a:prstGeom prst="rect">
            <a:avLst/>
          </a:prstGeom>
        </p:spPr>
        <p:txBody>
          <a:bodyPr vert="horz" lIns="96655" tIns="48327" rIns="96655" bIns="48327" rtlCol="0" anchor="b"/>
          <a:lstStyle>
            <a:lvl1pPr algn="r">
              <a:defRPr sz="1200"/>
            </a:lvl1pPr>
          </a:lstStyle>
          <a:p>
            <a:fld id="{93DB888B-C6C3-446A-AB9B-5575B3BF3A2B}" type="slidenum">
              <a:rPr lang="es-CO" smtClean="0"/>
              <a:pPr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835409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FA6F84-7788-4D45-AB0F-64560BD6B64F}" type="datetimeFigureOut">
              <a:rPr lang="es-CO" smtClean="0"/>
              <a:pPr/>
              <a:t>13/11/2020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9E30BF-5143-42F5-AF12-F43544E47643}" type="slidenum">
              <a:rPr lang="es-CO" smtClean="0"/>
              <a:pPr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6444939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FA6F84-7788-4D45-AB0F-64560BD6B64F}" type="datetimeFigureOut">
              <a:rPr lang="es-CO" smtClean="0"/>
              <a:pPr/>
              <a:t>13/11/2020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9E30BF-5143-42F5-AF12-F43544E47643}" type="slidenum">
              <a:rPr lang="es-CO" smtClean="0"/>
              <a:pPr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7302995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FA6F84-7788-4D45-AB0F-64560BD6B64F}" type="datetimeFigureOut">
              <a:rPr lang="es-CO" smtClean="0"/>
              <a:pPr/>
              <a:t>13/11/2020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9E30BF-5143-42F5-AF12-F43544E47643}" type="slidenum">
              <a:rPr lang="es-CO" smtClean="0"/>
              <a:pPr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8801923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FA6F84-7788-4D45-AB0F-64560BD6B64F}" type="datetimeFigureOut">
              <a:rPr lang="es-CO" smtClean="0"/>
              <a:pPr/>
              <a:t>13/11/2020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9E30BF-5143-42F5-AF12-F43544E47643}" type="slidenum">
              <a:rPr lang="es-CO" smtClean="0"/>
              <a:pPr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4679754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FA6F84-7788-4D45-AB0F-64560BD6B64F}" type="datetimeFigureOut">
              <a:rPr lang="es-CO" smtClean="0"/>
              <a:pPr/>
              <a:t>13/11/2020</a:t>
            </a:fld>
            <a:endParaRPr lang="es-C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9E30BF-5143-42F5-AF12-F43544E47643}" type="slidenum">
              <a:rPr lang="es-CO" smtClean="0"/>
              <a:pPr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7927329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FA6F84-7788-4D45-AB0F-64560BD6B64F}" type="datetimeFigureOut">
              <a:rPr lang="es-CO" smtClean="0"/>
              <a:pPr/>
              <a:t>13/11/2020</a:t>
            </a:fld>
            <a:endParaRPr lang="es-C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9E30BF-5143-42F5-AF12-F43544E47643}" type="slidenum">
              <a:rPr lang="es-CO" smtClean="0"/>
              <a:pPr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5526508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FA6F84-7788-4D45-AB0F-64560BD6B64F}" type="datetimeFigureOut">
              <a:rPr lang="es-CO" smtClean="0"/>
              <a:pPr/>
              <a:t>13/11/2020</a:t>
            </a:fld>
            <a:endParaRPr lang="es-C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9E30BF-5143-42F5-AF12-F43544E47643}" type="slidenum">
              <a:rPr lang="es-CO" smtClean="0"/>
              <a:pPr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9280001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FA6F84-7788-4D45-AB0F-64560BD6B64F}" type="datetimeFigureOut">
              <a:rPr lang="es-CO" smtClean="0"/>
              <a:pPr/>
              <a:t>13/11/2020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9E30BF-5143-42F5-AF12-F43544E47643}" type="slidenum">
              <a:rPr lang="es-CO" smtClean="0"/>
              <a:pPr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298291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FA6F84-7788-4D45-AB0F-64560BD6B64F}" type="datetimeFigureOut">
              <a:rPr lang="es-CO" smtClean="0"/>
              <a:pPr/>
              <a:t>13/11/2020</a:t>
            </a:fld>
            <a:endParaRPr lang="es-C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9E30BF-5143-42F5-AF12-F43544E47643}" type="slidenum">
              <a:rPr lang="es-CO" smtClean="0"/>
              <a:pPr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631179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FA6F84-7788-4D45-AB0F-64560BD6B64F}" type="datetimeFigureOut">
              <a:rPr lang="es-CO" smtClean="0"/>
              <a:pPr/>
              <a:t>13/11/2020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9E30BF-5143-42F5-AF12-F43544E47643}" type="slidenum">
              <a:rPr lang="es-CO" smtClean="0"/>
              <a:pPr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6750629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FA6F84-7788-4D45-AB0F-64560BD6B64F}" type="datetimeFigureOut">
              <a:rPr lang="es-CO" smtClean="0"/>
              <a:pPr/>
              <a:t>13/11/2020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9E30BF-5143-42F5-AF12-F43544E47643}" type="slidenum">
              <a:rPr lang="es-CO" smtClean="0"/>
              <a:pPr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6735386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FA6F84-7788-4D45-AB0F-64560BD6B64F}" type="datetimeFigureOut">
              <a:rPr lang="es-CO" smtClean="0"/>
              <a:pPr/>
              <a:t>13/11/2020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9E30BF-5143-42F5-AF12-F43544E47643}" type="slidenum">
              <a:rPr lang="es-CO" smtClean="0"/>
              <a:pPr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8460758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2.png"/><Relationship Id="rId7" Type="http://schemas.openxmlformats.org/officeDocument/2006/relationships/image" Target="../media/image13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5" Type="http://schemas.openxmlformats.org/officeDocument/2006/relationships/image" Target="../media/image11.png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1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2.png"/><Relationship Id="rId7" Type="http://schemas.openxmlformats.org/officeDocument/2006/relationships/image" Target="../media/image13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5" Type="http://schemas.openxmlformats.org/officeDocument/2006/relationships/image" Target="../media/image11.png"/><Relationship Id="rId4" Type="http://schemas.openxmlformats.org/officeDocument/2006/relationships/image" Target="../media/image10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2.png"/><Relationship Id="rId7" Type="http://schemas.openxmlformats.org/officeDocument/2006/relationships/image" Target="../media/image13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5" Type="http://schemas.openxmlformats.org/officeDocument/2006/relationships/image" Target="../media/image11.png"/><Relationship Id="rId4" Type="http://schemas.openxmlformats.org/officeDocument/2006/relationships/image" Target="../media/image10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2.png"/><Relationship Id="rId7" Type="http://schemas.openxmlformats.org/officeDocument/2006/relationships/image" Target="../media/image13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5" Type="http://schemas.openxmlformats.org/officeDocument/2006/relationships/image" Target="../media/image11.png"/><Relationship Id="rId4" Type="http://schemas.openxmlformats.org/officeDocument/2006/relationships/image" Target="../media/image10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36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42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2.png"/><Relationship Id="rId7" Type="http://schemas.openxmlformats.org/officeDocument/2006/relationships/image" Target="../media/image13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5" Type="http://schemas.openxmlformats.org/officeDocument/2006/relationships/image" Target="../media/image11.png"/><Relationship Id="rId4" Type="http://schemas.openxmlformats.org/officeDocument/2006/relationships/image" Target="../media/image10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2.png"/><Relationship Id="rId7" Type="http://schemas.openxmlformats.org/officeDocument/2006/relationships/image" Target="../media/image13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5" Type="http://schemas.openxmlformats.org/officeDocument/2006/relationships/image" Target="../media/image11.png"/><Relationship Id="rId4" Type="http://schemas.openxmlformats.org/officeDocument/2006/relationships/image" Target="../media/image10.jpeg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hyperlink" Target="http://eduteka.icesi.edu.co/articulos/tesis-scratch" TargetMode="External"/><Relationship Id="rId13" Type="http://schemas.openxmlformats.org/officeDocument/2006/relationships/hyperlink" Target="https://advocacy.code.org/2020_state_of_cs.pdf" TargetMode="External"/><Relationship Id="rId3" Type="http://schemas.openxmlformats.org/officeDocument/2006/relationships/hyperlink" Target="https://eduteka.icesi.edu.co/modulos/9/284/2167/1" TargetMode="External"/><Relationship Id="rId7" Type="http://schemas.openxmlformats.org/officeDocument/2006/relationships/hyperlink" Target="http://eduteka.icesi.edu.co/articulos/estandares-iste-estudiantes-2016" TargetMode="External"/><Relationship Id="rId12" Type="http://schemas.openxmlformats.org/officeDocument/2006/relationships/hyperlink" Target="http://pseint.sourceforge.net/" TargetMode="External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eduteka.icesi.edu.co/pdfdir/PensamientoComputacional_Definicion.pdf" TargetMode="External"/><Relationship Id="rId11" Type="http://schemas.openxmlformats.org/officeDocument/2006/relationships/hyperlink" Target="http://eduteka.icesi.edu.co/articulos/analisisproblemas" TargetMode="External"/><Relationship Id="rId5" Type="http://schemas.openxmlformats.org/officeDocument/2006/relationships/hyperlink" Target="http://eduteka.icesi.edu.co/modulos/9/272/2082/1" TargetMode="External"/><Relationship Id="rId10" Type="http://schemas.openxmlformats.org/officeDocument/2006/relationships/hyperlink" Target="https://scratched.gse.harvard.edu/resources/search/results/taxonomy_1134.html" TargetMode="External"/><Relationship Id="rId4" Type="http://schemas.openxmlformats.org/officeDocument/2006/relationships/hyperlink" Target="https://www.youtube.com/watch?v=K18DKxgBsgc" TargetMode="External"/><Relationship Id="rId9" Type="http://schemas.openxmlformats.org/officeDocument/2006/relationships/hyperlink" Target="https://youtu.be/Se7leIooEuU?t=31" TargetMode="Externa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A0036A1-54A8-4572-A477-74D786A238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O"/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FB6CE774-2FFF-4CD3-B55B-7A06117A403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9144000" cy="7022593"/>
          </a:xfrm>
        </p:spPr>
      </p:pic>
      <p:grpSp>
        <p:nvGrpSpPr>
          <p:cNvPr id="14" name="Grupo 13"/>
          <p:cNvGrpSpPr/>
          <p:nvPr/>
        </p:nvGrpSpPr>
        <p:grpSpPr>
          <a:xfrm>
            <a:off x="81888" y="6047874"/>
            <a:ext cx="8990096" cy="810126"/>
            <a:chOff x="81888" y="6047874"/>
            <a:chExt cx="8990096" cy="810126"/>
          </a:xfrm>
        </p:grpSpPr>
        <p:sp>
          <p:nvSpPr>
            <p:cNvPr id="4" name="Rectángulo redondeado 3"/>
            <p:cNvSpPr/>
            <p:nvPr/>
          </p:nvSpPr>
          <p:spPr>
            <a:xfrm>
              <a:off x="81888" y="6047874"/>
              <a:ext cx="8990096" cy="810126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pic>
          <p:nvPicPr>
            <p:cNvPr id="6" name="Imagen 5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80226" y="6179118"/>
              <a:ext cx="2029808" cy="507452"/>
            </a:xfrm>
            <a:prstGeom prst="rect">
              <a:avLst/>
            </a:prstGeom>
          </p:spPr>
        </p:pic>
        <p:pic>
          <p:nvPicPr>
            <p:cNvPr id="7" name="Imagen 6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4794" b="24793"/>
            <a:stretch/>
          </p:blipFill>
          <p:spPr>
            <a:xfrm>
              <a:off x="1602761" y="6192767"/>
              <a:ext cx="1338482" cy="525486"/>
            </a:xfrm>
            <a:prstGeom prst="rect">
              <a:avLst/>
            </a:prstGeom>
          </p:spPr>
        </p:pic>
        <p:pic>
          <p:nvPicPr>
            <p:cNvPr id="9" name="Imagen 8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43890" y="6226516"/>
              <a:ext cx="1231241" cy="439951"/>
            </a:xfrm>
            <a:prstGeom prst="rect">
              <a:avLst/>
            </a:prstGeom>
          </p:spPr>
        </p:pic>
        <p:pic>
          <p:nvPicPr>
            <p:cNvPr id="10" name="Imagen 9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32001" y="6284974"/>
              <a:ext cx="1183112" cy="395141"/>
            </a:xfrm>
            <a:prstGeom prst="rect">
              <a:avLst/>
            </a:prstGeom>
          </p:spPr>
        </p:pic>
        <p:pic>
          <p:nvPicPr>
            <p:cNvPr id="11" name="Imagen 10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69386" y="6212345"/>
              <a:ext cx="1355404" cy="586772"/>
            </a:xfrm>
            <a:prstGeom prst="rect">
              <a:avLst/>
            </a:prstGeom>
          </p:spPr>
        </p:pic>
        <p:pic>
          <p:nvPicPr>
            <p:cNvPr id="13" name="Imagen 12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4553" y="6173016"/>
              <a:ext cx="1411303" cy="52074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86681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0" y="2203554"/>
            <a:ext cx="91440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0000" dirty="0" smtClean="0">
                <a:solidFill>
                  <a:srgbClr val="29877E"/>
                </a:solidFill>
                <a:latin typeface="Arial Black" panose="020B0A04020102020204" pitchFamily="34" charset="0"/>
              </a:rPr>
              <a:t>PARTE 1</a:t>
            </a:r>
            <a:endParaRPr lang="es-CO" sz="10000" dirty="0">
              <a:solidFill>
                <a:srgbClr val="29877E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6992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AD4D444-D12E-48D3-ABA8-4837CEBEBE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O"/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4B693C49-9124-4448-82EC-F3CB9ACB45D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9144000" cy="7022593"/>
          </a:xfrm>
        </p:spPr>
      </p:pic>
      <p:sp>
        <p:nvSpPr>
          <p:cNvPr id="7" name="CuadroTexto 6"/>
          <p:cNvSpPr txBox="1"/>
          <p:nvPr/>
        </p:nvSpPr>
        <p:spPr>
          <a:xfrm>
            <a:off x="628651" y="1023686"/>
            <a:ext cx="78867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600" b="1" dirty="0"/>
              <a:t>Taller </a:t>
            </a:r>
            <a:endParaRPr lang="es-ES" sz="3600" b="1" dirty="0" smtClean="0"/>
          </a:p>
          <a:p>
            <a:pPr algn="ctr"/>
            <a:r>
              <a:rPr lang="es-ES" sz="3600" b="1" dirty="0" smtClean="0"/>
              <a:t>Avanzando </a:t>
            </a:r>
            <a:r>
              <a:rPr lang="es-ES" sz="3600" b="1" dirty="0"/>
              <a:t>en el desarrollo del pensamiento computacional: nuevas posibilidades de </a:t>
            </a:r>
            <a:r>
              <a:rPr lang="es-ES" sz="3600" b="1" dirty="0" err="1"/>
              <a:t>Scratch</a:t>
            </a:r>
            <a:r>
              <a:rPr lang="es-ES" sz="3600" b="1" dirty="0"/>
              <a:t> </a:t>
            </a:r>
            <a:r>
              <a:rPr lang="es-ES" sz="3600" b="1" dirty="0" smtClean="0"/>
              <a:t>3.0</a:t>
            </a:r>
            <a:endParaRPr lang="es-CO" sz="3600" b="1" dirty="0"/>
          </a:p>
        </p:txBody>
      </p:sp>
      <p:sp>
        <p:nvSpPr>
          <p:cNvPr id="8" name="CuadroTexto 7"/>
          <p:cNvSpPr txBox="1"/>
          <p:nvPr/>
        </p:nvSpPr>
        <p:spPr>
          <a:xfrm>
            <a:off x="4152275" y="3990570"/>
            <a:ext cx="436307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400" b="1" dirty="0" smtClean="0">
                <a:solidFill>
                  <a:schemeClr val="accent6">
                    <a:lumMod val="50000"/>
                  </a:schemeClr>
                </a:solidFill>
              </a:rPr>
              <a:t>Juan Carlos López García</a:t>
            </a:r>
          </a:p>
          <a:p>
            <a:pPr algn="ctr"/>
            <a:r>
              <a:rPr lang="es-CO" dirty="0" smtClean="0">
                <a:solidFill>
                  <a:schemeClr val="accent6">
                    <a:lumMod val="50000"/>
                  </a:schemeClr>
                </a:solidFill>
              </a:rPr>
              <a:t>Editor del portal eduteka.org</a:t>
            </a:r>
          </a:p>
          <a:p>
            <a:pPr algn="ctr"/>
            <a:r>
              <a:rPr lang="es-CO" dirty="0" smtClean="0">
                <a:solidFill>
                  <a:schemeClr val="accent6">
                    <a:lumMod val="50000"/>
                  </a:schemeClr>
                </a:solidFill>
              </a:rPr>
              <a:t>Profesor Departamento de Pedagogía</a:t>
            </a:r>
          </a:p>
          <a:p>
            <a:pPr algn="ctr"/>
            <a:r>
              <a:rPr lang="es-CO" dirty="0" smtClean="0">
                <a:solidFill>
                  <a:schemeClr val="accent6">
                    <a:lumMod val="50000"/>
                  </a:schemeClr>
                </a:solidFill>
              </a:rPr>
              <a:t>Escuela de Ciencias de la Educación</a:t>
            </a:r>
          </a:p>
          <a:p>
            <a:pPr algn="ctr"/>
            <a:r>
              <a:rPr lang="es-CO" dirty="0" smtClean="0">
                <a:solidFill>
                  <a:schemeClr val="accent6">
                    <a:lumMod val="50000"/>
                  </a:schemeClr>
                </a:solidFill>
              </a:rPr>
              <a:t>Universidad Icesi.</a:t>
            </a:r>
            <a:endParaRPr lang="es-CO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6251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37F893D-BA6F-40E8-8C0B-6056E1826E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O"/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1669ECAE-0385-424E-8350-90322FEBED6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26622" y="-857250"/>
            <a:ext cx="10242122" cy="8629650"/>
          </a:xfrm>
        </p:spPr>
      </p:pic>
      <p:grpSp>
        <p:nvGrpSpPr>
          <p:cNvPr id="21" name="Grupo 20"/>
          <p:cNvGrpSpPr/>
          <p:nvPr/>
        </p:nvGrpSpPr>
        <p:grpSpPr>
          <a:xfrm>
            <a:off x="732834" y="5968090"/>
            <a:ext cx="8218510" cy="740596"/>
            <a:chOff x="81888" y="6047874"/>
            <a:chExt cx="8990096" cy="810126"/>
          </a:xfrm>
        </p:grpSpPr>
        <p:sp>
          <p:nvSpPr>
            <p:cNvPr id="22" name="Rectángulo redondeado 21"/>
            <p:cNvSpPr/>
            <p:nvPr/>
          </p:nvSpPr>
          <p:spPr>
            <a:xfrm>
              <a:off x="81888" y="6047874"/>
              <a:ext cx="8990096" cy="810126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pic>
          <p:nvPicPr>
            <p:cNvPr id="23" name="Imagen 22"/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80226" y="6179118"/>
              <a:ext cx="2029808" cy="507452"/>
            </a:xfrm>
            <a:prstGeom prst="rect">
              <a:avLst/>
            </a:prstGeom>
          </p:spPr>
        </p:pic>
        <p:pic>
          <p:nvPicPr>
            <p:cNvPr id="24" name="Imagen 23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4794" b="24793"/>
            <a:stretch/>
          </p:blipFill>
          <p:spPr>
            <a:xfrm>
              <a:off x="1602761" y="6192767"/>
              <a:ext cx="1338482" cy="525486"/>
            </a:xfrm>
            <a:prstGeom prst="rect">
              <a:avLst/>
            </a:prstGeom>
          </p:spPr>
        </p:pic>
        <p:pic>
          <p:nvPicPr>
            <p:cNvPr id="25" name="Imagen 24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43890" y="6226516"/>
              <a:ext cx="1231241" cy="439951"/>
            </a:xfrm>
            <a:prstGeom prst="rect">
              <a:avLst/>
            </a:prstGeom>
          </p:spPr>
        </p:pic>
        <p:pic>
          <p:nvPicPr>
            <p:cNvPr id="26" name="Imagen 25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32001" y="6284974"/>
              <a:ext cx="1183112" cy="395141"/>
            </a:xfrm>
            <a:prstGeom prst="rect">
              <a:avLst/>
            </a:prstGeom>
          </p:spPr>
        </p:pic>
        <p:pic>
          <p:nvPicPr>
            <p:cNvPr id="27" name="Imagen 26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69386" y="6212345"/>
              <a:ext cx="1355404" cy="586772"/>
            </a:xfrm>
            <a:prstGeom prst="rect">
              <a:avLst/>
            </a:prstGeom>
          </p:spPr>
        </p:pic>
        <p:pic>
          <p:nvPicPr>
            <p:cNvPr id="28" name="Imagen 27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4553" y="6173016"/>
              <a:ext cx="1411303" cy="520748"/>
            </a:xfrm>
            <a:prstGeom prst="rect">
              <a:avLst/>
            </a:prstGeom>
          </p:spPr>
        </p:pic>
      </p:grpSp>
      <p:sp>
        <p:nvSpPr>
          <p:cNvPr id="3" name="CuadroTexto 2"/>
          <p:cNvSpPr txBox="1"/>
          <p:nvPr/>
        </p:nvSpPr>
        <p:spPr>
          <a:xfrm>
            <a:off x="732834" y="1937444"/>
            <a:ext cx="8283750" cy="38779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6600" dirty="0" err="1" smtClean="0"/>
              <a:t>Scratch</a:t>
            </a:r>
            <a:r>
              <a:rPr lang="es-ES" sz="6600" dirty="0" smtClean="0"/>
              <a:t> 3.0</a:t>
            </a:r>
          </a:p>
          <a:p>
            <a:pPr marL="857250" indent="-857250">
              <a:buFont typeface="Arial" panose="020B0604020202020204" pitchFamily="34" charset="0"/>
              <a:buChar char="•"/>
            </a:pPr>
            <a:r>
              <a:rPr lang="es-ES" sz="6000" dirty="0" smtClean="0"/>
              <a:t>bases</a:t>
            </a:r>
          </a:p>
          <a:p>
            <a:pPr marL="857250" indent="-857250">
              <a:buFont typeface="Arial" panose="020B0604020202020204" pitchFamily="34" charset="0"/>
              <a:buChar char="•"/>
            </a:pPr>
            <a:r>
              <a:rPr lang="es-ES" sz="6000" dirty="0" smtClean="0"/>
              <a:t>cuenta para profes</a:t>
            </a:r>
          </a:p>
          <a:p>
            <a:pPr marL="857250" indent="-857250">
              <a:buFont typeface="Arial" panose="020B0604020202020204" pitchFamily="34" charset="0"/>
              <a:buChar char="•"/>
            </a:pPr>
            <a:r>
              <a:rPr lang="es-ES" sz="6000" dirty="0"/>
              <a:t>v</a:t>
            </a:r>
            <a:r>
              <a:rPr lang="es-ES" sz="6000" dirty="0" smtClean="0"/>
              <a:t>ersión offline</a:t>
            </a:r>
            <a:endParaRPr lang="es-CO" sz="6000" dirty="0"/>
          </a:p>
        </p:txBody>
      </p:sp>
    </p:spTree>
    <p:extLst>
      <p:ext uri="{BB962C8B-B14F-4D97-AF65-F5344CB8AC3E}">
        <p14:creationId xmlns:p14="http://schemas.microsoft.com/office/powerpoint/2010/main" val="735614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70" y="57618"/>
            <a:ext cx="4316212" cy="6725431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4360" y="1176727"/>
            <a:ext cx="4969188" cy="4821055"/>
          </a:xfrm>
          <a:prstGeom prst="rect">
            <a:avLst/>
          </a:prstGeom>
        </p:spPr>
      </p:pic>
      <p:cxnSp>
        <p:nvCxnSpPr>
          <p:cNvPr id="5" name="Conector recto 4"/>
          <p:cNvCxnSpPr/>
          <p:nvPr/>
        </p:nvCxnSpPr>
        <p:spPr>
          <a:xfrm>
            <a:off x="4136014" y="727023"/>
            <a:ext cx="0" cy="5381469"/>
          </a:xfrm>
          <a:prstGeom prst="line">
            <a:avLst/>
          </a:prstGeom>
          <a:ln w="38100">
            <a:solidFill>
              <a:srgbClr val="F0EBF8"/>
            </a:solidFill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35179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20945C5-1670-4336-9800-C18243B7CD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O" dirty="0"/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D8663821-6EAF-4096-918E-4A286A61B1F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9144000" cy="7022593"/>
          </a:xfrm>
        </p:spPr>
      </p:pic>
      <p:sp>
        <p:nvSpPr>
          <p:cNvPr id="4" name="CuadroTexto 3"/>
          <p:cNvSpPr txBox="1"/>
          <p:nvPr/>
        </p:nvSpPr>
        <p:spPr>
          <a:xfrm>
            <a:off x="959369" y="6273384"/>
            <a:ext cx="755598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dirty="0"/>
              <a:t> https://</a:t>
            </a:r>
            <a:r>
              <a:rPr lang="es-ES" sz="2800" dirty="0" smtClean="0"/>
              <a:t>scratch.mit.edu/</a:t>
            </a:r>
          </a:p>
          <a:p>
            <a:pPr algn="ctr"/>
            <a:r>
              <a:rPr lang="es-ES" sz="2800" dirty="0"/>
              <a:t> </a:t>
            </a:r>
            <a:r>
              <a:rPr lang="es-ES" sz="2800" dirty="0" smtClean="0"/>
              <a:t> </a:t>
            </a:r>
            <a:endParaRPr lang="es-CO" sz="2800" dirty="0"/>
          </a:p>
        </p:txBody>
      </p:sp>
      <p:pic>
        <p:nvPicPr>
          <p:cNvPr id="2050" name="Picture 2" descr="Scratch 1.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5349" y="759161"/>
            <a:ext cx="7706501" cy="55192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Scratch 2.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7841" y="767676"/>
            <a:ext cx="7699271" cy="5498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9713" y="761375"/>
            <a:ext cx="7742421" cy="5482029"/>
          </a:xfrm>
          <a:prstGeom prst="rect">
            <a:avLst/>
          </a:prstGeom>
          <a:ln>
            <a:solidFill>
              <a:schemeClr val="accent3"/>
            </a:solidFill>
          </a:ln>
        </p:spPr>
      </p:pic>
    </p:spTree>
    <p:extLst>
      <p:ext uri="{BB962C8B-B14F-4D97-AF65-F5344CB8AC3E}">
        <p14:creationId xmlns:p14="http://schemas.microsoft.com/office/powerpoint/2010/main" val="12508418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20945C5-1670-4336-9800-C18243B7CD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O" dirty="0"/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D8663821-6EAF-4096-918E-4A286A61B1F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9144000" cy="7022593"/>
          </a:xfrm>
        </p:spPr>
      </p:pic>
      <p:sp>
        <p:nvSpPr>
          <p:cNvPr id="4" name="CuadroTexto 3"/>
          <p:cNvSpPr txBox="1"/>
          <p:nvPr/>
        </p:nvSpPr>
        <p:spPr>
          <a:xfrm>
            <a:off x="959369" y="6273384"/>
            <a:ext cx="755598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dirty="0"/>
              <a:t> https://</a:t>
            </a:r>
            <a:r>
              <a:rPr lang="es-ES" sz="2800" dirty="0" smtClean="0"/>
              <a:t>scratch.mit.edu/</a:t>
            </a:r>
          </a:p>
          <a:p>
            <a:pPr algn="ctr"/>
            <a:r>
              <a:rPr lang="es-ES" sz="2800" dirty="0"/>
              <a:t> </a:t>
            </a:r>
            <a:r>
              <a:rPr lang="es-ES" sz="2800" dirty="0" smtClean="0"/>
              <a:t> </a:t>
            </a:r>
            <a:endParaRPr lang="es-CO" sz="2800" dirty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6904" y="766691"/>
            <a:ext cx="7819088" cy="5506693"/>
          </a:xfrm>
          <a:prstGeom prst="rect">
            <a:avLst/>
          </a:prstGeom>
        </p:spPr>
      </p:pic>
      <p:sp>
        <p:nvSpPr>
          <p:cNvPr id="7" name="Forma libre 6"/>
          <p:cNvSpPr/>
          <p:nvPr/>
        </p:nvSpPr>
        <p:spPr>
          <a:xfrm>
            <a:off x="1710694" y="659567"/>
            <a:ext cx="650257" cy="533338"/>
          </a:xfrm>
          <a:custGeom>
            <a:avLst/>
            <a:gdLst>
              <a:gd name="connsiteX0" fmla="*/ 567811 w 650257"/>
              <a:gd name="connsiteY0" fmla="*/ 142407 h 533338"/>
              <a:gd name="connsiteX1" fmla="*/ 507850 w 650257"/>
              <a:gd name="connsiteY1" fmla="*/ 97436 h 533338"/>
              <a:gd name="connsiteX2" fmla="*/ 440395 w 650257"/>
              <a:gd name="connsiteY2" fmla="*/ 59961 h 533338"/>
              <a:gd name="connsiteX3" fmla="*/ 417909 w 650257"/>
              <a:gd name="connsiteY3" fmla="*/ 44971 h 533338"/>
              <a:gd name="connsiteX4" fmla="*/ 372939 w 650257"/>
              <a:gd name="connsiteY4" fmla="*/ 29981 h 533338"/>
              <a:gd name="connsiteX5" fmla="*/ 200552 w 650257"/>
              <a:gd name="connsiteY5" fmla="*/ 37476 h 533338"/>
              <a:gd name="connsiteX6" fmla="*/ 110611 w 650257"/>
              <a:gd name="connsiteY6" fmla="*/ 52466 h 533338"/>
              <a:gd name="connsiteX7" fmla="*/ 95621 w 650257"/>
              <a:gd name="connsiteY7" fmla="*/ 74951 h 533338"/>
              <a:gd name="connsiteX8" fmla="*/ 43155 w 650257"/>
              <a:gd name="connsiteY8" fmla="*/ 119922 h 533338"/>
              <a:gd name="connsiteX9" fmla="*/ 13175 w 650257"/>
              <a:gd name="connsiteY9" fmla="*/ 172387 h 533338"/>
              <a:gd name="connsiteX10" fmla="*/ 13175 w 650257"/>
              <a:gd name="connsiteY10" fmla="*/ 412230 h 533338"/>
              <a:gd name="connsiteX11" fmla="*/ 35660 w 650257"/>
              <a:gd name="connsiteY11" fmla="*/ 434715 h 533338"/>
              <a:gd name="connsiteX12" fmla="*/ 110611 w 650257"/>
              <a:gd name="connsiteY12" fmla="*/ 479685 h 533338"/>
              <a:gd name="connsiteX13" fmla="*/ 148086 w 650257"/>
              <a:gd name="connsiteY13" fmla="*/ 502171 h 533338"/>
              <a:gd name="connsiteX14" fmla="*/ 208047 w 650257"/>
              <a:gd name="connsiteY14" fmla="*/ 509666 h 533338"/>
              <a:gd name="connsiteX15" fmla="*/ 253017 w 650257"/>
              <a:gd name="connsiteY15" fmla="*/ 524656 h 533338"/>
              <a:gd name="connsiteX16" fmla="*/ 537831 w 650257"/>
              <a:gd name="connsiteY16" fmla="*/ 524656 h 533338"/>
              <a:gd name="connsiteX17" fmla="*/ 597791 w 650257"/>
              <a:gd name="connsiteY17" fmla="*/ 472190 h 533338"/>
              <a:gd name="connsiteX18" fmla="*/ 635267 w 650257"/>
              <a:gd name="connsiteY18" fmla="*/ 419725 h 533338"/>
              <a:gd name="connsiteX19" fmla="*/ 642762 w 650257"/>
              <a:gd name="connsiteY19" fmla="*/ 329784 h 533338"/>
              <a:gd name="connsiteX20" fmla="*/ 650257 w 650257"/>
              <a:gd name="connsiteY20" fmla="*/ 307299 h 533338"/>
              <a:gd name="connsiteX21" fmla="*/ 642762 w 650257"/>
              <a:gd name="connsiteY21" fmla="*/ 127417 h 533338"/>
              <a:gd name="connsiteX22" fmla="*/ 620276 w 650257"/>
              <a:gd name="connsiteY22" fmla="*/ 44971 h 533338"/>
              <a:gd name="connsiteX23" fmla="*/ 597791 w 650257"/>
              <a:gd name="connsiteY23" fmla="*/ 37476 h 533338"/>
              <a:gd name="connsiteX24" fmla="*/ 575306 w 650257"/>
              <a:gd name="connsiteY24" fmla="*/ 14990 h 533338"/>
              <a:gd name="connsiteX25" fmla="*/ 522840 w 650257"/>
              <a:gd name="connsiteY25" fmla="*/ 0 h 533338"/>
              <a:gd name="connsiteX26" fmla="*/ 357949 w 650257"/>
              <a:gd name="connsiteY26" fmla="*/ 7495 h 533338"/>
              <a:gd name="connsiteX27" fmla="*/ 335463 w 650257"/>
              <a:gd name="connsiteY27" fmla="*/ 22485 h 533338"/>
              <a:gd name="connsiteX28" fmla="*/ 290493 w 650257"/>
              <a:gd name="connsiteY28" fmla="*/ 44971 h 533338"/>
              <a:gd name="connsiteX29" fmla="*/ 245522 w 650257"/>
              <a:gd name="connsiteY29" fmla="*/ 82446 h 533338"/>
              <a:gd name="connsiteX30" fmla="*/ 223037 w 650257"/>
              <a:gd name="connsiteY30" fmla="*/ 112426 h 533338"/>
              <a:gd name="connsiteX31" fmla="*/ 208047 w 650257"/>
              <a:gd name="connsiteY31" fmla="*/ 127417 h 5333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650257" h="533338">
                <a:moveTo>
                  <a:pt x="567811" y="142407"/>
                </a:moveTo>
                <a:cubicBezTo>
                  <a:pt x="558610" y="135046"/>
                  <a:pt x="523765" y="105393"/>
                  <a:pt x="507850" y="97436"/>
                </a:cubicBezTo>
                <a:cubicBezTo>
                  <a:pt x="428561" y="57792"/>
                  <a:pt x="509193" y="109102"/>
                  <a:pt x="440395" y="59961"/>
                </a:cubicBezTo>
                <a:cubicBezTo>
                  <a:pt x="433065" y="54725"/>
                  <a:pt x="426141" y="48630"/>
                  <a:pt x="417909" y="44971"/>
                </a:cubicBezTo>
                <a:cubicBezTo>
                  <a:pt x="403470" y="38554"/>
                  <a:pt x="372939" y="29981"/>
                  <a:pt x="372939" y="29981"/>
                </a:cubicBezTo>
                <a:cubicBezTo>
                  <a:pt x="315477" y="32479"/>
                  <a:pt x="257858" y="32564"/>
                  <a:pt x="200552" y="37476"/>
                </a:cubicBezTo>
                <a:cubicBezTo>
                  <a:pt x="170269" y="40072"/>
                  <a:pt x="110611" y="52466"/>
                  <a:pt x="110611" y="52466"/>
                </a:cubicBezTo>
                <a:cubicBezTo>
                  <a:pt x="105614" y="59961"/>
                  <a:pt x="101991" y="68581"/>
                  <a:pt x="95621" y="74951"/>
                </a:cubicBezTo>
                <a:cubicBezTo>
                  <a:pt x="73130" y="97442"/>
                  <a:pt x="61065" y="84103"/>
                  <a:pt x="43155" y="119922"/>
                </a:cubicBezTo>
                <a:cubicBezTo>
                  <a:pt x="24137" y="157959"/>
                  <a:pt x="34363" y="140606"/>
                  <a:pt x="13175" y="172387"/>
                </a:cubicBezTo>
                <a:cubicBezTo>
                  <a:pt x="-2334" y="265442"/>
                  <a:pt x="-6337" y="270769"/>
                  <a:pt x="13175" y="412230"/>
                </a:cubicBezTo>
                <a:cubicBezTo>
                  <a:pt x="14623" y="422730"/>
                  <a:pt x="26945" y="428682"/>
                  <a:pt x="35660" y="434715"/>
                </a:cubicBezTo>
                <a:cubicBezTo>
                  <a:pt x="59615" y="451299"/>
                  <a:pt x="90010" y="459082"/>
                  <a:pt x="110611" y="479685"/>
                </a:cubicBezTo>
                <a:cubicBezTo>
                  <a:pt x="126353" y="495428"/>
                  <a:pt x="124302" y="497847"/>
                  <a:pt x="148086" y="502171"/>
                </a:cubicBezTo>
                <a:cubicBezTo>
                  <a:pt x="167904" y="505774"/>
                  <a:pt x="188060" y="507168"/>
                  <a:pt x="208047" y="509666"/>
                </a:cubicBezTo>
                <a:cubicBezTo>
                  <a:pt x="223037" y="514663"/>
                  <a:pt x="237567" y="521345"/>
                  <a:pt x="253017" y="524656"/>
                </a:cubicBezTo>
                <a:cubicBezTo>
                  <a:pt x="338939" y="543068"/>
                  <a:pt x="473241" y="526809"/>
                  <a:pt x="537831" y="524656"/>
                </a:cubicBezTo>
                <a:cubicBezTo>
                  <a:pt x="558248" y="511044"/>
                  <a:pt x="586829" y="494114"/>
                  <a:pt x="597791" y="472190"/>
                </a:cubicBezTo>
                <a:cubicBezTo>
                  <a:pt x="617521" y="432729"/>
                  <a:pt x="604880" y="450110"/>
                  <a:pt x="635267" y="419725"/>
                </a:cubicBezTo>
                <a:cubicBezTo>
                  <a:pt x="637765" y="389745"/>
                  <a:pt x="638786" y="359604"/>
                  <a:pt x="642762" y="329784"/>
                </a:cubicBezTo>
                <a:cubicBezTo>
                  <a:pt x="643806" y="321953"/>
                  <a:pt x="650257" y="315199"/>
                  <a:pt x="650257" y="307299"/>
                </a:cubicBezTo>
                <a:cubicBezTo>
                  <a:pt x="650257" y="247286"/>
                  <a:pt x="646392" y="187320"/>
                  <a:pt x="642762" y="127417"/>
                </a:cubicBezTo>
                <a:cubicBezTo>
                  <a:pt x="640886" y="96456"/>
                  <a:pt x="649266" y="62365"/>
                  <a:pt x="620276" y="44971"/>
                </a:cubicBezTo>
                <a:cubicBezTo>
                  <a:pt x="613501" y="40906"/>
                  <a:pt x="605286" y="39974"/>
                  <a:pt x="597791" y="37476"/>
                </a:cubicBezTo>
                <a:cubicBezTo>
                  <a:pt x="590296" y="29981"/>
                  <a:pt x="584125" y="20870"/>
                  <a:pt x="575306" y="14990"/>
                </a:cubicBezTo>
                <a:cubicBezTo>
                  <a:pt x="568854" y="10689"/>
                  <a:pt x="526838" y="999"/>
                  <a:pt x="522840" y="0"/>
                </a:cubicBezTo>
                <a:cubicBezTo>
                  <a:pt x="467876" y="2498"/>
                  <a:pt x="412578" y="940"/>
                  <a:pt x="357949" y="7495"/>
                </a:cubicBezTo>
                <a:cubicBezTo>
                  <a:pt x="349005" y="8568"/>
                  <a:pt x="343520" y="18456"/>
                  <a:pt x="335463" y="22485"/>
                </a:cubicBezTo>
                <a:cubicBezTo>
                  <a:pt x="311082" y="34676"/>
                  <a:pt x="311970" y="23494"/>
                  <a:pt x="290493" y="44971"/>
                </a:cubicBezTo>
                <a:cubicBezTo>
                  <a:pt x="249655" y="85809"/>
                  <a:pt x="288468" y="68131"/>
                  <a:pt x="245522" y="82446"/>
                </a:cubicBezTo>
                <a:cubicBezTo>
                  <a:pt x="238027" y="92439"/>
                  <a:pt x="231034" y="102830"/>
                  <a:pt x="223037" y="112426"/>
                </a:cubicBezTo>
                <a:cubicBezTo>
                  <a:pt x="218513" y="117855"/>
                  <a:pt x="208047" y="127417"/>
                  <a:pt x="208047" y="127417"/>
                </a:cubicBezTo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177707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388" y="190500"/>
            <a:ext cx="8799226" cy="62303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8277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20945C5-1670-4336-9800-C18243B7CD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O" dirty="0"/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D8663821-6EAF-4096-918E-4A286A61B1F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9144000" cy="7022593"/>
          </a:xfrm>
        </p:spPr>
      </p:pic>
      <p:sp>
        <p:nvSpPr>
          <p:cNvPr id="4" name="CuadroTexto 3"/>
          <p:cNvSpPr txBox="1"/>
          <p:nvPr/>
        </p:nvSpPr>
        <p:spPr>
          <a:xfrm>
            <a:off x="907460" y="6175945"/>
            <a:ext cx="767440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/>
              <a:t> http://eduteka.icesi.edu.co/pdfdir/evento-eduteka-2020-taller-pensamiento-computacional-5-actividades-cortas.pdf  </a:t>
            </a:r>
            <a:endParaRPr lang="es-CO" sz="2400" dirty="0"/>
          </a:p>
        </p:txBody>
      </p:sp>
      <p:pic>
        <p:nvPicPr>
          <p:cNvPr id="3" name="Picture 2" descr="https://kirkbi-cdn-001-media.azureedge.net/cache/7/9/9/5/d/0/7995d08fbf39d76da1662e0b0acc5a5c0ebf3284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568" y="446831"/>
            <a:ext cx="4451524" cy="18829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uadroTexto 5"/>
          <p:cNvSpPr txBox="1"/>
          <p:nvPr/>
        </p:nvSpPr>
        <p:spPr>
          <a:xfrm>
            <a:off x="962245" y="2058184"/>
            <a:ext cx="7553105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100" b="1" dirty="0">
                <a:latin typeface="Arial Narrow" panose="020B0606020202030204" pitchFamily="34" charset="0"/>
              </a:rPr>
              <a:t>1.  CAMBIO DE FONDO.</a:t>
            </a:r>
            <a:endParaRPr lang="es-CO" sz="1100" dirty="0">
              <a:latin typeface="Arial Narrow" panose="020B0606020202030204" pitchFamily="34" charset="0"/>
            </a:endParaRPr>
          </a:p>
          <a:p>
            <a:r>
              <a:rPr lang="es-CO" sz="1100" dirty="0">
                <a:latin typeface="Arial Narrow" panose="020B0606020202030204" pitchFamily="34" charset="0"/>
              </a:rPr>
              <a:t>Crear tres objetos y tres fondos. Según el objeto que se presione debe lograrse que cambie el escenario al fondo que le corresponda. </a:t>
            </a:r>
            <a:r>
              <a:rPr lang="es-CO" sz="1100" i="1" dirty="0">
                <a:latin typeface="Arial Narrow" panose="020B0606020202030204" pitchFamily="34" charset="0"/>
              </a:rPr>
              <a:t>Objetivo: desarrollar o afianzar la habilidad en el uso de los comandos "enviar a todos" y "al recibir".</a:t>
            </a:r>
          </a:p>
          <a:p>
            <a:r>
              <a:rPr lang="es-CO" sz="1100" dirty="0">
                <a:latin typeface="Arial Narrow" panose="020B0606020202030204" pitchFamily="34" charset="0"/>
              </a:rPr>
              <a:t> </a:t>
            </a:r>
          </a:p>
          <a:p>
            <a:r>
              <a:rPr lang="es-CO" sz="1100" b="1" dirty="0">
                <a:latin typeface="Arial Narrow" panose="020B0606020202030204" pitchFamily="34" charset="0"/>
              </a:rPr>
              <a:t>2. OBJETOS QUE GIRAN</a:t>
            </a:r>
            <a:endParaRPr lang="es-CO" sz="1100" dirty="0">
              <a:latin typeface="Arial Narrow" panose="020B0606020202030204" pitchFamily="34" charset="0"/>
            </a:endParaRPr>
          </a:p>
          <a:p>
            <a:r>
              <a:rPr lang="es-CO" sz="1100" dirty="0">
                <a:latin typeface="Arial Narrow" panose="020B0606020202030204" pitchFamily="34" charset="0"/>
              </a:rPr>
              <a:t>Dados tres objetos, cuando se presione uno de ellos los otros dos deben girar. </a:t>
            </a:r>
            <a:r>
              <a:rPr lang="es-CO" sz="1100" i="1" dirty="0">
                <a:latin typeface="Arial Narrow" panose="020B0606020202030204" pitchFamily="34" charset="0"/>
              </a:rPr>
              <a:t>Objetivo: desarrollar o afianzar la habilidad en el manejo de los comandos "enviar a todos" y "al recibir".</a:t>
            </a:r>
          </a:p>
          <a:p>
            <a:r>
              <a:rPr lang="es-CO" sz="1100" dirty="0">
                <a:latin typeface="Arial Narrow" panose="020B0606020202030204" pitchFamily="34" charset="0"/>
              </a:rPr>
              <a:t> </a:t>
            </a:r>
          </a:p>
          <a:p>
            <a:r>
              <a:rPr lang="es-CO" sz="1100" b="1" dirty="0">
                <a:latin typeface="Arial Narrow" panose="020B0606020202030204" pitchFamily="34" charset="0"/>
              </a:rPr>
              <a:t>3. AVIONETA Y PAISAJE</a:t>
            </a:r>
            <a:endParaRPr lang="es-CO" sz="1100" dirty="0">
              <a:latin typeface="Arial Narrow" panose="020B0606020202030204" pitchFamily="34" charset="0"/>
            </a:endParaRPr>
          </a:p>
          <a:p>
            <a:r>
              <a:rPr lang="es-CO" sz="1100" dirty="0">
                <a:latin typeface="Arial Narrow" panose="020B0606020202030204" pitchFamily="34" charset="0"/>
              </a:rPr>
              <a:t>Una avioneta se desplaza de izquierda a derecha por el escenario, cuando toca el borde derecho del escenario este debe cambiar a otro fondo y la avioneta debe iniciar de nuevo su desplazamiento desde el borde izquierdo. Se deben tener al menos 3 fondos y la avioneta continúa moviéndose por siempre a través de ellos. </a:t>
            </a:r>
            <a:r>
              <a:rPr lang="es-CO" sz="1100" i="1" dirty="0">
                <a:latin typeface="Arial Narrow" panose="020B0606020202030204" pitchFamily="34" charset="0"/>
              </a:rPr>
              <a:t>Objetivo: desarrollar o afianzar habilidad en el manejo de los comandos "enviar a todos" y "al recibir".</a:t>
            </a:r>
          </a:p>
          <a:p>
            <a:r>
              <a:rPr lang="es-CO" sz="1100" dirty="0">
                <a:latin typeface="Arial Narrow" panose="020B0606020202030204" pitchFamily="34" charset="0"/>
              </a:rPr>
              <a:t> </a:t>
            </a:r>
          </a:p>
          <a:p>
            <a:r>
              <a:rPr lang="es-CO" sz="1100" b="1" dirty="0">
                <a:latin typeface="Arial Narrow" panose="020B0606020202030204" pitchFamily="34" charset="0"/>
              </a:rPr>
              <a:t>4. BALÓN Y SONIDO</a:t>
            </a:r>
            <a:endParaRPr lang="es-CO" sz="1100" dirty="0">
              <a:latin typeface="Arial Narrow" panose="020B0606020202030204" pitchFamily="34" charset="0"/>
            </a:endParaRPr>
          </a:p>
          <a:p>
            <a:r>
              <a:rPr lang="es-CO" sz="1100" dirty="0">
                <a:latin typeface="Arial Narrow" panose="020B0606020202030204" pitchFamily="34" charset="0"/>
              </a:rPr>
              <a:t>Un objeto (Balón) se desplaza por un fondo en el que algunas partes tienen diferentes colores. Cuando el objeto toca un color debe tocar algún sonido (un sonido diferente por color). </a:t>
            </a:r>
            <a:r>
              <a:rPr lang="es-CO" sz="1100" i="1" dirty="0">
                <a:latin typeface="Arial Narrow" panose="020B0606020202030204" pitchFamily="34" charset="0"/>
              </a:rPr>
              <a:t>Objetivo: desarrollar o afianzar habilidades en el manejo de eventos y condicionales.</a:t>
            </a:r>
          </a:p>
          <a:p>
            <a:r>
              <a:rPr lang="es-CO" sz="1100" dirty="0">
                <a:latin typeface="Arial Narrow" panose="020B0606020202030204" pitchFamily="34" charset="0"/>
              </a:rPr>
              <a:t> </a:t>
            </a:r>
          </a:p>
          <a:p>
            <a:r>
              <a:rPr lang="es-CO" sz="1100" b="1" dirty="0">
                <a:latin typeface="Arial Narrow" panose="020B0606020202030204" pitchFamily="34" charset="0"/>
              </a:rPr>
              <a:t>5. MOSTRAR Y ESCONDER OBJETOS</a:t>
            </a:r>
            <a:endParaRPr lang="es-CO" sz="1100" dirty="0">
              <a:latin typeface="Arial Narrow" panose="020B0606020202030204" pitchFamily="34" charset="0"/>
            </a:endParaRPr>
          </a:p>
          <a:p>
            <a:r>
              <a:rPr lang="es-CO" sz="1100" dirty="0">
                <a:latin typeface="Arial Narrow" panose="020B0606020202030204" pitchFamily="34" charset="0"/>
              </a:rPr>
              <a:t>Dados tres objetos, asociar cada uno a un contexto diferente (playa, ciudad, campo, etc.). Al presionar un objeto, este se debe esconder y el fondo debe cambiar al contexto que le corresponde; los otros dos objetos deben permanecer visibles. Siempre deben permanecer en el escenario los dos objetos a los cuales no les corresponde el fondo visible. </a:t>
            </a:r>
            <a:r>
              <a:rPr lang="es-CO" sz="1100" i="1" dirty="0">
                <a:latin typeface="Arial Narrow" panose="020B0606020202030204" pitchFamily="34" charset="0"/>
              </a:rPr>
              <a:t>Objetivo: desarrollar o afianzar la habilidad en los comandos "enviar a todos", “al recibir”, “mostrar” y “esconder” objeto.</a:t>
            </a:r>
          </a:p>
          <a:p>
            <a:r>
              <a:rPr lang="es-ES" sz="1100" dirty="0" smtClean="0">
                <a:latin typeface="Arial Narrow" panose="020B0606020202030204" pitchFamily="34" charset="0"/>
              </a:rPr>
              <a:t>    </a:t>
            </a:r>
          </a:p>
          <a:p>
            <a:r>
              <a:rPr lang="es-ES" sz="1100" dirty="0">
                <a:latin typeface="Arial Narrow" panose="020B0606020202030204" pitchFamily="34" charset="0"/>
              </a:rPr>
              <a:t> </a:t>
            </a:r>
            <a:r>
              <a:rPr lang="es-ES" sz="1100" dirty="0" smtClean="0">
                <a:latin typeface="Arial Narrow" panose="020B0606020202030204" pitchFamily="34" charset="0"/>
              </a:rPr>
              <a:t>  </a:t>
            </a:r>
            <a:endParaRPr lang="es-CO" sz="1100" dirty="0">
              <a:latin typeface="Arial Narrow" panose="020B0606020202030204" pitchFamily="34" charset="0"/>
            </a:endParaRPr>
          </a:p>
        </p:txBody>
      </p:sp>
      <p:sp>
        <p:nvSpPr>
          <p:cNvPr id="7" name="CuadroTexto 6"/>
          <p:cNvSpPr txBox="1"/>
          <p:nvPr/>
        </p:nvSpPr>
        <p:spPr>
          <a:xfrm>
            <a:off x="7067766" y="880498"/>
            <a:ext cx="159370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6000" b="1" dirty="0" smtClean="0">
                <a:solidFill>
                  <a:srgbClr val="F9A83A"/>
                </a:solidFill>
                <a:latin typeface="Comic Sans MS" panose="030F0702030302020204" pitchFamily="66" charset="0"/>
              </a:rPr>
              <a:t>1-5</a:t>
            </a:r>
            <a:endParaRPr lang="es-CO" sz="6000" b="1" dirty="0">
              <a:solidFill>
                <a:srgbClr val="F9A83A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1910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20945C5-1670-4336-9800-C18243B7CD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O" dirty="0"/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D8663821-6EAF-4096-918E-4A286A61B1F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9144000" cy="7022593"/>
          </a:xfrm>
        </p:spPr>
      </p:pic>
      <p:sp>
        <p:nvSpPr>
          <p:cNvPr id="4" name="CuadroTexto 3"/>
          <p:cNvSpPr txBox="1"/>
          <p:nvPr/>
        </p:nvSpPr>
        <p:spPr>
          <a:xfrm>
            <a:off x="959369" y="3777521"/>
            <a:ext cx="7555981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000" dirty="0"/>
              <a:t> https://scratch.mit.edu/download </a:t>
            </a:r>
            <a:endParaRPr lang="es-ES" sz="2000" dirty="0" smtClean="0"/>
          </a:p>
          <a:p>
            <a:pPr algn="ctr"/>
            <a:endParaRPr lang="es-ES" sz="2000" dirty="0" smtClean="0"/>
          </a:p>
          <a:p>
            <a:pPr algn="ctr"/>
            <a:r>
              <a:rPr lang="es-ES" sz="2000" dirty="0" smtClean="0"/>
              <a:t> </a:t>
            </a:r>
            <a:r>
              <a:rPr lang="es-ES" sz="2000" dirty="0"/>
              <a:t>https://www.microsoft.com/es-co/p/scratch-desktop/9pfgj25jl6x3 </a:t>
            </a:r>
            <a:endParaRPr lang="es-ES" sz="2000" dirty="0" smtClean="0"/>
          </a:p>
          <a:p>
            <a:pPr algn="ctr"/>
            <a:endParaRPr lang="es-ES" sz="2000" dirty="0" smtClean="0"/>
          </a:p>
          <a:p>
            <a:pPr algn="ctr"/>
            <a:r>
              <a:rPr lang="es-ES" sz="2000" dirty="0"/>
              <a:t>https://play.google.com/store/apps/details?id=org.scratch</a:t>
            </a:r>
          </a:p>
          <a:p>
            <a:pPr algn="ctr"/>
            <a:endParaRPr lang="es-ES" sz="2000" dirty="0" smtClean="0"/>
          </a:p>
          <a:p>
            <a:pPr algn="ctr"/>
            <a:r>
              <a:rPr lang="es-ES" sz="2000" dirty="0"/>
              <a:t> </a:t>
            </a:r>
            <a:r>
              <a:rPr lang="es-ES" sz="2000" dirty="0" smtClean="0"/>
              <a:t> </a:t>
            </a:r>
            <a:endParaRPr lang="es-CO" sz="2000" dirty="0"/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9369" y="827137"/>
            <a:ext cx="7555981" cy="26841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7531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20945C5-1670-4336-9800-C18243B7CD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O" dirty="0"/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D8663821-6EAF-4096-918E-4A286A61B1F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9144000" cy="7022593"/>
          </a:xfrm>
        </p:spPr>
      </p:pic>
      <p:sp>
        <p:nvSpPr>
          <p:cNvPr id="4" name="CuadroTexto 3"/>
          <p:cNvSpPr txBox="1"/>
          <p:nvPr/>
        </p:nvSpPr>
        <p:spPr>
          <a:xfrm>
            <a:off x="959367" y="4714407"/>
            <a:ext cx="755598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dirty="0"/>
              <a:t> https://scratch.mit.edu/educators/register</a:t>
            </a:r>
            <a:endParaRPr lang="es-ES" sz="2800" dirty="0" smtClean="0"/>
          </a:p>
          <a:p>
            <a:pPr algn="ctr"/>
            <a:r>
              <a:rPr lang="es-ES" sz="2800" dirty="0"/>
              <a:t> </a:t>
            </a:r>
            <a:r>
              <a:rPr lang="es-ES" sz="2800" dirty="0" smtClean="0"/>
              <a:t> </a:t>
            </a:r>
            <a:endParaRPr lang="es-CO" sz="2800" dirty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9368" y="860997"/>
            <a:ext cx="7555981" cy="29515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4178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0" y="2203554"/>
            <a:ext cx="91440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0000" dirty="0" smtClean="0">
                <a:solidFill>
                  <a:srgbClr val="29877E"/>
                </a:solidFill>
                <a:latin typeface="Arial Black" panose="020B0A04020102020204" pitchFamily="34" charset="0"/>
              </a:rPr>
              <a:t>PARTE 2</a:t>
            </a:r>
            <a:endParaRPr lang="es-CO" sz="10000" dirty="0">
              <a:solidFill>
                <a:srgbClr val="29877E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8918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AD4D444-D12E-48D3-ABA8-4837CEBEBE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O"/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4B693C49-9124-4448-82EC-F3CB9ACB45D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9144000" cy="7022593"/>
          </a:xfrm>
        </p:spPr>
      </p:pic>
      <p:sp>
        <p:nvSpPr>
          <p:cNvPr id="7" name="CuadroTexto 6"/>
          <p:cNvSpPr txBox="1"/>
          <p:nvPr/>
        </p:nvSpPr>
        <p:spPr>
          <a:xfrm>
            <a:off x="628651" y="1023686"/>
            <a:ext cx="78867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600" b="1" dirty="0"/>
              <a:t>Taller </a:t>
            </a:r>
            <a:endParaRPr lang="es-ES" sz="3600" b="1" dirty="0" smtClean="0"/>
          </a:p>
          <a:p>
            <a:pPr algn="ctr"/>
            <a:r>
              <a:rPr lang="es-ES" sz="3600" b="1" dirty="0" smtClean="0"/>
              <a:t>Avanzando </a:t>
            </a:r>
            <a:r>
              <a:rPr lang="es-ES" sz="3600" b="1" dirty="0"/>
              <a:t>en el desarrollo del pensamiento computacional: nuevas posibilidades de </a:t>
            </a:r>
            <a:r>
              <a:rPr lang="es-ES" sz="3600" b="1" dirty="0" err="1"/>
              <a:t>Scratch</a:t>
            </a:r>
            <a:r>
              <a:rPr lang="es-ES" sz="3600" b="1" dirty="0"/>
              <a:t> </a:t>
            </a:r>
            <a:r>
              <a:rPr lang="es-ES" sz="3600" b="1" dirty="0" smtClean="0"/>
              <a:t>3.0</a:t>
            </a:r>
            <a:endParaRPr lang="es-CO" sz="3600" b="1" dirty="0"/>
          </a:p>
        </p:txBody>
      </p:sp>
      <p:sp>
        <p:nvSpPr>
          <p:cNvPr id="8" name="CuadroTexto 7"/>
          <p:cNvSpPr txBox="1"/>
          <p:nvPr/>
        </p:nvSpPr>
        <p:spPr>
          <a:xfrm>
            <a:off x="4152275" y="3990570"/>
            <a:ext cx="436307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400" b="1" dirty="0" smtClean="0">
                <a:solidFill>
                  <a:schemeClr val="accent6">
                    <a:lumMod val="50000"/>
                  </a:schemeClr>
                </a:solidFill>
              </a:rPr>
              <a:t>Juan Carlos López García</a:t>
            </a:r>
          </a:p>
          <a:p>
            <a:pPr algn="ctr"/>
            <a:r>
              <a:rPr lang="es-CO" dirty="0" smtClean="0">
                <a:solidFill>
                  <a:schemeClr val="accent6">
                    <a:lumMod val="50000"/>
                  </a:schemeClr>
                </a:solidFill>
              </a:rPr>
              <a:t>Editor del portal eduteka.org</a:t>
            </a:r>
          </a:p>
          <a:p>
            <a:pPr algn="ctr"/>
            <a:r>
              <a:rPr lang="es-CO" dirty="0" smtClean="0">
                <a:solidFill>
                  <a:schemeClr val="accent6">
                    <a:lumMod val="50000"/>
                  </a:schemeClr>
                </a:solidFill>
              </a:rPr>
              <a:t>Profesor Departamento de Pedagogía</a:t>
            </a:r>
          </a:p>
          <a:p>
            <a:pPr algn="ctr"/>
            <a:r>
              <a:rPr lang="es-CO" dirty="0" smtClean="0">
                <a:solidFill>
                  <a:schemeClr val="accent6">
                    <a:lumMod val="50000"/>
                  </a:schemeClr>
                </a:solidFill>
              </a:rPr>
              <a:t>Escuela de Ciencias de la Educación</a:t>
            </a:r>
          </a:p>
          <a:p>
            <a:pPr algn="ctr"/>
            <a:r>
              <a:rPr lang="es-CO" dirty="0" smtClean="0">
                <a:solidFill>
                  <a:schemeClr val="accent6">
                    <a:lumMod val="50000"/>
                  </a:schemeClr>
                </a:solidFill>
              </a:rPr>
              <a:t>Universidad Icesi.</a:t>
            </a:r>
            <a:endParaRPr lang="es-CO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9383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20945C5-1670-4336-9800-C18243B7CD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O" dirty="0"/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D8663821-6EAF-4096-918E-4A286A61B1F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9144000" cy="7022593"/>
          </a:xfrm>
        </p:spPr>
      </p:pic>
      <p:sp>
        <p:nvSpPr>
          <p:cNvPr id="4" name="CuadroTexto 3"/>
          <p:cNvSpPr txBox="1"/>
          <p:nvPr/>
        </p:nvSpPr>
        <p:spPr>
          <a:xfrm>
            <a:off x="959369" y="3777521"/>
            <a:ext cx="7555981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000" dirty="0"/>
              <a:t> https://scratch.mit.edu/download </a:t>
            </a:r>
            <a:endParaRPr lang="es-ES" sz="2000" dirty="0" smtClean="0"/>
          </a:p>
          <a:p>
            <a:pPr algn="ctr"/>
            <a:endParaRPr lang="es-ES" sz="2000" dirty="0" smtClean="0"/>
          </a:p>
          <a:p>
            <a:pPr algn="ctr"/>
            <a:r>
              <a:rPr lang="es-ES" sz="2000" dirty="0" smtClean="0"/>
              <a:t> </a:t>
            </a:r>
            <a:r>
              <a:rPr lang="es-ES" sz="2000" dirty="0"/>
              <a:t>https://www.microsoft.com/es-co/p/scratch-desktop/9pfgj25jl6x3 </a:t>
            </a:r>
            <a:endParaRPr lang="es-ES" sz="2000" dirty="0" smtClean="0"/>
          </a:p>
          <a:p>
            <a:pPr algn="ctr"/>
            <a:endParaRPr lang="es-ES" sz="2000" dirty="0" smtClean="0"/>
          </a:p>
          <a:p>
            <a:pPr algn="ctr"/>
            <a:r>
              <a:rPr lang="es-ES" sz="2000" dirty="0"/>
              <a:t>https://play.google.com/store/apps/details?id=org.scratch</a:t>
            </a:r>
          </a:p>
          <a:p>
            <a:pPr algn="ctr"/>
            <a:endParaRPr lang="es-ES" sz="2000" dirty="0" smtClean="0"/>
          </a:p>
          <a:p>
            <a:pPr algn="ctr"/>
            <a:r>
              <a:rPr lang="es-ES" sz="2000" dirty="0"/>
              <a:t> </a:t>
            </a:r>
            <a:r>
              <a:rPr lang="es-ES" sz="2000" dirty="0" smtClean="0"/>
              <a:t> </a:t>
            </a:r>
            <a:endParaRPr lang="es-CO" sz="2000" dirty="0"/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9369" y="827137"/>
            <a:ext cx="7555981" cy="26841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6431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20945C5-1670-4336-9800-C18243B7CD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O" dirty="0"/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D8663821-6EAF-4096-918E-4A286A61B1F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9144000" cy="7022593"/>
          </a:xfrm>
        </p:spPr>
      </p:pic>
      <p:sp>
        <p:nvSpPr>
          <p:cNvPr id="4" name="CuadroTexto 3"/>
          <p:cNvSpPr txBox="1"/>
          <p:nvPr/>
        </p:nvSpPr>
        <p:spPr>
          <a:xfrm>
            <a:off x="869428" y="5961209"/>
            <a:ext cx="7555981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dirty="0"/>
              <a:t> https://scratch.mit.edu/download </a:t>
            </a:r>
            <a:endParaRPr lang="es-ES" sz="1600" dirty="0" smtClean="0"/>
          </a:p>
          <a:p>
            <a:pPr algn="ctr"/>
            <a:r>
              <a:rPr lang="es-ES" sz="1600" dirty="0" smtClean="0"/>
              <a:t> </a:t>
            </a:r>
            <a:r>
              <a:rPr lang="es-ES" sz="1600" dirty="0"/>
              <a:t>https://www.microsoft.com/es-co/p/scratch-desktop/9pfgj25jl6x3 </a:t>
            </a:r>
            <a:endParaRPr lang="es-ES" sz="1600" dirty="0" smtClean="0"/>
          </a:p>
          <a:p>
            <a:pPr algn="ctr"/>
            <a:r>
              <a:rPr lang="es-ES" sz="1600" dirty="0"/>
              <a:t>https://</a:t>
            </a:r>
            <a:r>
              <a:rPr lang="es-ES" sz="1600" dirty="0" smtClean="0"/>
              <a:t>play.google.com/store/apps/details?id=org.scratch</a:t>
            </a:r>
            <a:endParaRPr lang="es-ES" sz="1600" dirty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7528" y="768669"/>
            <a:ext cx="8051168" cy="5238260"/>
          </a:xfrm>
          <a:prstGeom prst="rect">
            <a:avLst/>
          </a:prstGeom>
        </p:spPr>
      </p:pic>
      <p:sp>
        <p:nvSpPr>
          <p:cNvPr id="8" name="Forma libre 7"/>
          <p:cNvSpPr/>
          <p:nvPr/>
        </p:nvSpPr>
        <p:spPr>
          <a:xfrm>
            <a:off x="899160" y="640080"/>
            <a:ext cx="853917" cy="480060"/>
          </a:xfrm>
          <a:custGeom>
            <a:avLst/>
            <a:gdLst>
              <a:gd name="connsiteX0" fmla="*/ 495300 w 853917"/>
              <a:gd name="connsiteY0" fmla="*/ 38100 h 480060"/>
              <a:gd name="connsiteX1" fmla="*/ 160020 w 853917"/>
              <a:gd name="connsiteY1" fmla="*/ 38100 h 480060"/>
              <a:gd name="connsiteX2" fmla="*/ 91440 w 853917"/>
              <a:gd name="connsiteY2" fmla="*/ 76200 h 480060"/>
              <a:gd name="connsiteX3" fmla="*/ 68580 w 853917"/>
              <a:gd name="connsiteY3" fmla="*/ 91440 h 480060"/>
              <a:gd name="connsiteX4" fmla="*/ 38100 w 853917"/>
              <a:gd name="connsiteY4" fmla="*/ 137160 h 480060"/>
              <a:gd name="connsiteX5" fmla="*/ 0 w 853917"/>
              <a:gd name="connsiteY5" fmla="*/ 182880 h 480060"/>
              <a:gd name="connsiteX6" fmla="*/ 7620 w 853917"/>
              <a:gd name="connsiteY6" fmla="*/ 342900 h 480060"/>
              <a:gd name="connsiteX7" fmla="*/ 15240 w 853917"/>
              <a:gd name="connsiteY7" fmla="*/ 365760 h 480060"/>
              <a:gd name="connsiteX8" fmla="*/ 38100 w 853917"/>
              <a:gd name="connsiteY8" fmla="*/ 373380 h 480060"/>
              <a:gd name="connsiteX9" fmla="*/ 76200 w 853917"/>
              <a:gd name="connsiteY9" fmla="*/ 396240 h 480060"/>
              <a:gd name="connsiteX10" fmla="*/ 167640 w 853917"/>
              <a:gd name="connsiteY10" fmla="*/ 449580 h 480060"/>
              <a:gd name="connsiteX11" fmla="*/ 190500 w 853917"/>
              <a:gd name="connsiteY11" fmla="*/ 457200 h 480060"/>
              <a:gd name="connsiteX12" fmla="*/ 220980 w 853917"/>
              <a:gd name="connsiteY12" fmla="*/ 464820 h 480060"/>
              <a:gd name="connsiteX13" fmla="*/ 251460 w 853917"/>
              <a:gd name="connsiteY13" fmla="*/ 480060 h 480060"/>
              <a:gd name="connsiteX14" fmla="*/ 670560 w 853917"/>
              <a:gd name="connsiteY14" fmla="*/ 472440 h 480060"/>
              <a:gd name="connsiteX15" fmla="*/ 708660 w 853917"/>
              <a:gd name="connsiteY15" fmla="*/ 457200 h 480060"/>
              <a:gd name="connsiteX16" fmla="*/ 739140 w 853917"/>
              <a:gd name="connsiteY16" fmla="*/ 449580 h 480060"/>
              <a:gd name="connsiteX17" fmla="*/ 800100 w 853917"/>
              <a:gd name="connsiteY17" fmla="*/ 434340 h 480060"/>
              <a:gd name="connsiteX18" fmla="*/ 822960 w 853917"/>
              <a:gd name="connsiteY18" fmla="*/ 403860 h 480060"/>
              <a:gd name="connsiteX19" fmla="*/ 830580 w 853917"/>
              <a:gd name="connsiteY19" fmla="*/ 381000 h 480060"/>
              <a:gd name="connsiteX20" fmla="*/ 845820 w 853917"/>
              <a:gd name="connsiteY20" fmla="*/ 342900 h 480060"/>
              <a:gd name="connsiteX21" fmla="*/ 845820 w 853917"/>
              <a:gd name="connsiteY21" fmla="*/ 175260 h 480060"/>
              <a:gd name="connsiteX22" fmla="*/ 838200 w 853917"/>
              <a:gd name="connsiteY22" fmla="*/ 152400 h 480060"/>
              <a:gd name="connsiteX23" fmla="*/ 784860 w 853917"/>
              <a:gd name="connsiteY23" fmla="*/ 114300 h 480060"/>
              <a:gd name="connsiteX24" fmla="*/ 731520 w 853917"/>
              <a:gd name="connsiteY24" fmla="*/ 76200 h 480060"/>
              <a:gd name="connsiteX25" fmla="*/ 708660 w 853917"/>
              <a:gd name="connsiteY25" fmla="*/ 38100 h 480060"/>
              <a:gd name="connsiteX26" fmla="*/ 662940 w 853917"/>
              <a:gd name="connsiteY26" fmla="*/ 30480 h 480060"/>
              <a:gd name="connsiteX27" fmla="*/ 617220 w 853917"/>
              <a:gd name="connsiteY27" fmla="*/ 7620 h 480060"/>
              <a:gd name="connsiteX28" fmla="*/ 586740 w 853917"/>
              <a:gd name="connsiteY28" fmla="*/ 0 h 480060"/>
              <a:gd name="connsiteX29" fmla="*/ 426720 w 853917"/>
              <a:gd name="connsiteY29" fmla="*/ 22860 h 480060"/>
              <a:gd name="connsiteX30" fmla="*/ 381000 w 853917"/>
              <a:gd name="connsiteY30" fmla="*/ 38100 h 480060"/>
              <a:gd name="connsiteX31" fmla="*/ 358140 w 853917"/>
              <a:gd name="connsiteY31" fmla="*/ 45720 h 480060"/>
              <a:gd name="connsiteX32" fmla="*/ 335280 w 853917"/>
              <a:gd name="connsiteY32" fmla="*/ 60960 h 480060"/>
              <a:gd name="connsiteX33" fmla="*/ 304800 w 853917"/>
              <a:gd name="connsiteY33" fmla="*/ 99060 h 4800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853917" h="480060">
                <a:moveTo>
                  <a:pt x="495300" y="38100"/>
                </a:moveTo>
                <a:cubicBezTo>
                  <a:pt x="335316" y="28101"/>
                  <a:pt x="356465" y="25426"/>
                  <a:pt x="160020" y="38100"/>
                </a:cubicBezTo>
                <a:cubicBezTo>
                  <a:pt x="137746" y="39537"/>
                  <a:pt x="102882" y="68572"/>
                  <a:pt x="91440" y="76200"/>
                </a:cubicBezTo>
                <a:lnTo>
                  <a:pt x="68580" y="91440"/>
                </a:lnTo>
                <a:cubicBezTo>
                  <a:pt x="58420" y="106680"/>
                  <a:pt x="51052" y="124208"/>
                  <a:pt x="38100" y="137160"/>
                </a:cubicBezTo>
                <a:cubicBezTo>
                  <a:pt x="8764" y="166496"/>
                  <a:pt x="21218" y="151054"/>
                  <a:pt x="0" y="182880"/>
                </a:cubicBezTo>
                <a:cubicBezTo>
                  <a:pt x="2540" y="236220"/>
                  <a:pt x="3185" y="289684"/>
                  <a:pt x="7620" y="342900"/>
                </a:cubicBezTo>
                <a:cubicBezTo>
                  <a:pt x="8287" y="350904"/>
                  <a:pt x="9560" y="360080"/>
                  <a:pt x="15240" y="365760"/>
                </a:cubicBezTo>
                <a:cubicBezTo>
                  <a:pt x="20920" y="371440"/>
                  <a:pt x="30916" y="369788"/>
                  <a:pt x="38100" y="373380"/>
                </a:cubicBezTo>
                <a:cubicBezTo>
                  <a:pt x="51347" y="380004"/>
                  <a:pt x="63877" y="388025"/>
                  <a:pt x="76200" y="396240"/>
                </a:cubicBezTo>
                <a:cubicBezTo>
                  <a:pt x="116805" y="423310"/>
                  <a:pt x="109721" y="430274"/>
                  <a:pt x="167640" y="449580"/>
                </a:cubicBezTo>
                <a:cubicBezTo>
                  <a:pt x="175260" y="452120"/>
                  <a:pt x="182777" y="454993"/>
                  <a:pt x="190500" y="457200"/>
                </a:cubicBezTo>
                <a:cubicBezTo>
                  <a:pt x="200570" y="460077"/>
                  <a:pt x="211174" y="461143"/>
                  <a:pt x="220980" y="464820"/>
                </a:cubicBezTo>
                <a:cubicBezTo>
                  <a:pt x="231616" y="468808"/>
                  <a:pt x="241300" y="474980"/>
                  <a:pt x="251460" y="480060"/>
                </a:cubicBezTo>
                <a:cubicBezTo>
                  <a:pt x="391160" y="477520"/>
                  <a:pt x="531011" y="479417"/>
                  <a:pt x="670560" y="472440"/>
                </a:cubicBezTo>
                <a:cubicBezTo>
                  <a:pt x="684221" y="471757"/>
                  <a:pt x="695684" y="461525"/>
                  <a:pt x="708660" y="457200"/>
                </a:cubicBezTo>
                <a:cubicBezTo>
                  <a:pt x="718595" y="453888"/>
                  <a:pt x="729070" y="452457"/>
                  <a:pt x="739140" y="449580"/>
                </a:cubicBezTo>
                <a:cubicBezTo>
                  <a:pt x="793813" y="433959"/>
                  <a:pt x="722639" y="449832"/>
                  <a:pt x="800100" y="434340"/>
                </a:cubicBezTo>
                <a:cubicBezTo>
                  <a:pt x="807720" y="424180"/>
                  <a:pt x="816659" y="414887"/>
                  <a:pt x="822960" y="403860"/>
                </a:cubicBezTo>
                <a:cubicBezTo>
                  <a:pt x="826945" y="396886"/>
                  <a:pt x="827760" y="388521"/>
                  <a:pt x="830580" y="381000"/>
                </a:cubicBezTo>
                <a:cubicBezTo>
                  <a:pt x="835383" y="368193"/>
                  <a:pt x="840740" y="355600"/>
                  <a:pt x="845820" y="342900"/>
                </a:cubicBezTo>
                <a:cubicBezTo>
                  <a:pt x="855180" y="258657"/>
                  <a:pt x="857964" y="272413"/>
                  <a:pt x="845820" y="175260"/>
                </a:cubicBezTo>
                <a:cubicBezTo>
                  <a:pt x="844824" y="167290"/>
                  <a:pt x="843342" y="158570"/>
                  <a:pt x="838200" y="152400"/>
                </a:cubicBezTo>
                <a:cubicBezTo>
                  <a:pt x="825722" y="137426"/>
                  <a:pt x="800022" y="126935"/>
                  <a:pt x="784860" y="114300"/>
                </a:cubicBezTo>
                <a:cubicBezTo>
                  <a:pt x="738522" y="75685"/>
                  <a:pt x="787920" y="104400"/>
                  <a:pt x="731520" y="76200"/>
                </a:cubicBezTo>
                <a:cubicBezTo>
                  <a:pt x="723900" y="63500"/>
                  <a:pt x="720983" y="46315"/>
                  <a:pt x="708660" y="38100"/>
                </a:cubicBezTo>
                <a:cubicBezTo>
                  <a:pt x="695805" y="29530"/>
                  <a:pt x="678022" y="33832"/>
                  <a:pt x="662940" y="30480"/>
                </a:cubicBezTo>
                <a:cubicBezTo>
                  <a:pt x="618482" y="20600"/>
                  <a:pt x="661483" y="26590"/>
                  <a:pt x="617220" y="7620"/>
                </a:cubicBezTo>
                <a:cubicBezTo>
                  <a:pt x="607594" y="3495"/>
                  <a:pt x="596900" y="2540"/>
                  <a:pt x="586740" y="0"/>
                </a:cubicBezTo>
                <a:cubicBezTo>
                  <a:pt x="573806" y="1617"/>
                  <a:pt x="466452" y="12024"/>
                  <a:pt x="426720" y="22860"/>
                </a:cubicBezTo>
                <a:cubicBezTo>
                  <a:pt x="411222" y="27087"/>
                  <a:pt x="396240" y="33020"/>
                  <a:pt x="381000" y="38100"/>
                </a:cubicBezTo>
                <a:cubicBezTo>
                  <a:pt x="373380" y="40640"/>
                  <a:pt x="364823" y="41265"/>
                  <a:pt x="358140" y="45720"/>
                </a:cubicBezTo>
                <a:lnTo>
                  <a:pt x="335280" y="60960"/>
                </a:lnTo>
                <a:cubicBezTo>
                  <a:pt x="317500" y="96520"/>
                  <a:pt x="330200" y="86360"/>
                  <a:pt x="304800" y="99060"/>
                </a:cubicBezTo>
              </a:path>
            </a:pathLst>
          </a:cu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" name="Forma libre 8"/>
          <p:cNvSpPr/>
          <p:nvPr/>
        </p:nvSpPr>
        <p:spPr>
          <a:xfrm>
            <a:off x="2606040" y="822960"/>
            <a:ext cx="777240" cy="563880"/>
          </a:xfrm>
          <a:custGeom>
            <a:avLst/>
            <a:gdLst>
              <a:gd name="connsiteX0" fmla="*/ 472440 w 777240"/>
              <a:gd name="connsiteY0" fmla="*/ 0 h 563880"/>
              <a:gd name="connsiteX1" fmla="*/ 152400 w 777240"/>
              <a:gd name="connsiteY1" fmla="*/ 7620 h 563880"/>
              <a:gd name="connsiteX2" fmla="*/ 121920 w 777240"/>
              <a:gd name="connsiteY2" fmla="*/ 30480 h 563880"/>
              <a:gd name="connsiteX3" fmla="*/ 53340 w 777240"/>
              <a:gd name="connsiteY3" fmla="*/ 91440 h 563880"/>
              <a:gd name="connsiteX4" fmla="*/ 22860 w 777240"/>
              <a:gd name="connsiteY4" fmla="*/ 152400 h 563880"/>
              <a:gd name="connsiteX5" fmla="*/ 0 w 777240"/>
              <a:gd name="connsiteY5" fmla="*/ 213360 h 563880"/>
              <a:gd name="connsiteX6" fmla="*/ 15240 w 777240"/>
              <a:gd name="connsiteY6" fmla="*/ 365760 h 563880"/>
              <a:gd name="connsiteX7" fmla="*/ 30480 w 777240"/>
              <a:gd name="connsiteY7" fmla="*/ 396240 h 563880"/>
              <a:gd name="connsiteX8" fmla="*/ 83820 w 777240"/>
              <a:gd name="connsiteY8" fmla="*/ 464820 h 563880"/>
              <a:gd name="connsiteX9" fmla="*/ 114300 w 777240"/>
              <a:gd name="connsiteY9" fmla="*/ 487680 h 563880"/>
              <a:gd name="connsiteX10" fmla="*/ 137160 w 777240"/>
              <a:gd name="connsiteY10" fmla="*/ 495300 h 563880"/>
              <a:gd name="connsiteX11" fmla="*/ 160020 w 777240"/>
              <a:gd name="connsiteY11" fmla="*/ 510540 h 563880"/>
              <a:gd name="connsiteX12" fmla="*/ 228600 w 777240"/>
              <a:gd name="connsiteY12" fmla="*/ 525780 h 563880"/>
              <a:gd name="connsiteX13" fmla="*/ 434340 w 777240"/>
              <a:gd name="connsiteY13" fmla="*/ 548640 h 563880"/>
              <a:gd name="connsiteX14" fmla="*/ 510540 w 777240"/>
              <a:gd name="connsiteY14" fmla="*/ 563880 h 563880"/>
              <a:gd name="connsiteX15" fmla="*/ 594360 w 777240"/>
              <a:gd name="connsiteY15" fmla="*/ 556260 h 563880"/>
              <a:gd name="connsiteX16" fmla="*/ 617220 w 777240"/>
              <a:gd name="connsiteY16" fmla="*/ 548640 h 563880"/>
              <a:gd name="connsiteX17" fmla="*/ 670560 w 777240"/>
              <a:gd name="connsiteY17" fmla="*/ 541020 h 563880"/>
              <a:gd name="connsiteX18" fmla="*/ 716280 w 777240"/>
              <a:gd name="connsiteY18" fmla="*/ 464820 h 563880"/>
              <a:gd name="connsiteX19" fmla="*/ 723900 w 777240"/>
              <a:gd name="connsiteY19" fmla="*/ 396240 h 563880"/>
              <a:gd name="connsiteX20" fmla="*/ 739140 w 777240"/>
              <a:gd name="connsiteY20" fmla="*/ 373380 h 563880"/>
              <a:gd name="connsiteX21" fmla="*/ 746760 w 777240"/>
              <a:gd name="connsiteY21" fmla="*/ 335280 h 563880"/>
              <a:gd name="connsiteX22" fmla="*/ 754380 w 777240"/>
              <a:gd name="connsiteY22" fmla="*/ 312420 h 563880"/>
              <a:gd name="connsiteX23" fmla="*/ 762000 w 777240"/>
              <a:gd name="connsiteY23" fmla="*/ 281940 h 563880"/>
              <a:gd name="connsiteX24" fmla="*/ 777240 w 777240"/>
              <a:gd name="connsiteY24" fmla="*/ 236220 h 563880"/>
              <a:gd name="connsiteX25" fmla="*/ 769620 w 777240"/>
              <a:gd name="connsiteY25" fmla="*/ 152400 h 563880"/>
              <a:gd name="connsiteX26" fmla="*/ 723900 w 777240"/>
              <a:gd name="connsiteY26" fmla="*/ 99060 h 563880"/>
              <a:gd name="connsiteX27" fmla="*/ 701040 w 777240"/>
              <a:gd name="connsiteY27" fmla="*/ 91440 h 563880"/>
              <a:gd name="connsiteX28" fmla="*/ 647700 w 777240"/>
              <a:gd name="connsiteY28" fmla="*/ 60960 h 563880"/>
              <a:gd name="connsiteX29" fmla="*/ 617220 w 777240"/>
              <a:gd name="connsiteY29" fmla="*/ 53340 h 563880"/>
              <a:gd name="connsiteX30" fmla="*/ 594360 w 777240"/>
              <a:gd name="connsiteY30" fmla="*/ 38100 h 563880"/>
              <a:gd name="connsiteX31" fmla="*/ 365760 w 777240"/>
              <a:gd name="connsiteY31" fmla="*/ 38100 h 563880"/>
              <a:gd name="connsiteX32" fmla="*/ 335280 w 777240"/>
              <a:gd name="connsiteY32" fmla="*/ 83820 h 563880"/>
              <a:gd name="connsiteX33" fmla="*/ 297180 w 777240"/>
              <a:gd name="connsiteY33" fmla="*/ 137160 h 563880"/>
              <a:gd name="connsiteX34" fmla="*/ 289560 w 777240"/>
              <a:gd name="connsiteY34" fmla="*/ 160020 h 5638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777240" h="563880">
                <a:moveTo>
                  <a:pt x="472440" y="0"/>
                </a:moveTo>
                <a:cubicBezTo>
                  <a:pt x="365760" y="2540"/>
                  <a:pt x="258709" y="-1624"/>
                  <a:pt x="152400" y="7620"/>
                </a:cubicBezTo>
                <a:cubicBezTo>
                  <a:pt x="139748" y="8720"/>
                  <a:pt x="131360" y="21984"/>
                  <a:pt x="121920" y="30480"/>
                </a:cubicBezTo>
                <a:cubicBezTo>
                  <a:pt x="47355" y="97589"/>
                  <a:pt x="103638" y="57908"/>
                  <a:pt x="53340" y="91440"/>
                </a:cubicBezTo>
                <a:cubicBezTo>
                  <a:pt x="3661" y="174239"/>
                  <a:pt x="47467" y="94984"/>
                  <a:pt x="22860" y="152400"/>
                </a:cubicBezTo>
                <a:cubicBezTo>
                  <a:pt x="-1048" y="208186"/>
                  <a:pt x="14049" y="157165"/>
                  <a:pt x="0" y="213360"/>
                </a:cubicBezTo>
                <a:cubicBezTo>
                  <a:pt x="1471" y="236890"/>
                  <a:pt x="-506" y="323770"/>
                  <a:pt x="15240" y="365760"/>
                </a:cubicBezTo>
                <a:cubicBezTo>
                  <a:pt x="19228" y="376396"/>
                  <a:pt x="24636" y="386500"/>
                  <a:pt x="30480" y="396240"/>
                </a:cubicBezTo>
                <a:cubicBezTo>
                  <a:pt x="48690" y="426590"/>
                  <a:pt x="58744" y="443327"/>
                  <a:pt x="83820" y="464820"/>
                </a:cubicBezTo>
                <a:cubicBezTo>
                  <a:pt x="93463" y="473085"/>
                  <a:pt x="103273" y="481379"/>
                  <a:pt x="114300" y="487680"/>
                </a:cubicBezTo>
                <a:cubicBezTo>
                  <a:pt x="121274" y="491665"/>
                  <a:pt x="129976" y="491708"/>
                  <a:pt x="137160" y="495300"/>
                </a:cubicBezTo>
                <a:cubicBezTo>
                  <a:pt x="145351" y="499396"/>
                  <a:pt x="151829" y="506444"/>
                  <a:pt x="160020" y="510540"/>
                </a:cubicBezTo>
                <a:cubicBezTo>
                  <a:pt x="178779" y="519919"/>
                  <a:pt x="211040" y="522853"/>
                  <a:pt x="228600" y="525780"/>
                </a:cubicBezTo>
                <a:cubicBezTo>
                  <a:pt x="304546" y="576411"/>
                  <a:pt x="226850" y="530332"/>
                  <a:pt x="434340" y="548640"/>
                </a:cubicBezTo>
                <a:cubicBezTo>
                  <a:pt x="460143" y="550917"/>
                  <a:pt x="485140" y="558800"/>
                  <a:pt x="510540" y="563880"/>
                </a:cubicBezTo>
                <a:cubicBezTo>
                  <a:pt x="538480" y="561340"/>
                  <a:pt x="566587" y="560228"/>
                  <a:pt x="594360" y="556260"/>
                </a:cubicBezTo>
                <a:cubicBezTo>
                  <a:pt x="602311" y="555124"/>
                  <a:pt x="609344" y="550215"/>
                  <a:pt x="617220" y="548640"/>
                </a:cubicBezTo>
                <a:cubicBezTo>
                  <a:pt x="634832" y="545118"/>
                  <a:pt x="652780" y="543560"/>
                  <a:pt x="670560" y="541020"/>
                </a:cubicBezTo>
                <a:cubicBezTo>
                  <a:pt x="707341" y="485849"/>
                  <a:pt x="692849" y="511683"/>
                  <a:pt x="716280" y="464820"/>
                </a:cubicBezTo>
                <a:cubicBezTo>
                  <a:pt x="718820" y="441960"/>
                  <a:pt x="718322" y="418554"/>
                  <a:pt x="723900" y="396240"/>
                </a:cubicBezTo>
                <a:cubicBezTo>
                  <a:pt x="726121" y="387355"/>
                  <a:pt x="735924" y="381955"/>
                  <a:pt x="739140" y="373380"/>
                </a:cubicBezTo>
                <a:cubicBezTo>
                  <a:pt x="743688" y="361253"/>
                  <a:pt x="743619" y="347845"/>
                  <a:pt x="746760" y="335280"/>
                </a:cubicBezTo>
                <a:cubicBezTo>
                  <a:pt x="748708" y="327488"/>
                  <a:pt x="752173" y="320143"/>
                  <a:pt x="754380" y="312420"/>
                </a:cubicBezTo>
                <a:cubicBezTo>
                  <a:pt x="757257" y="302350"/>
                  <a:pt x="758991" y="291971"/>
                  <a:pt x="762000" y="281940"/>
                </a:cubicBezTo>
                <a:cubicBezTo>
                  <a:pt x="766616" y="266553"/>
                  <a:pt x="777240" y="236220"/>
                  <a:pt x="777240" y="236220"/>
                </a:cubicBezTo>
                <a:cubicBezTo>
                  <a:pt x="774700" y="208280"/>
                  <a:pt x="775498" y="179832"/>
                  <a:pt x="769620" y="152400"/>
                </a:cubicBezTo>
                <a:cubicBezTo>
                  <a:pt x="766709" y="138814"/>
                  <a:pt x="729008" y="102709"/>
                  <a:pt x="723900" y="99060"/>
                </a:cubicBezTo>
                <a:cubicBezTo>
                  <a:pt x="717364" y="94391"/>
                  <a:pt x="708224" y="95032"/>
                  <a:pt x="701040" y="91440"/>
                </a:cubicBezTo>
                <a:cubicBezTo>
                  <a:pt x="656824" y="69332"/>
                  <a:pt x="701137" y="80999"/>
                  <a:pt x="647700" y="60960"/>
                </a:cubicBezTo>
                <a:cubicBezTo>
                  <a:pt x="637894" y="57283"/>
                  <a:pt x="627380" y="55880"/>
                  <a:pt x="617220" y="53340"/>
                </a:cubicBezTo>
                <a:cubicBezTo>
                  <a:pt x="609600" y="48260"/>
                  <a:pt x="603340" y="39896"/>
                  <a:pt x="594360" y="38100"/>
                </a:cubicBezTo>
                <a:cubicBezTo>
                  <a:pt x="519864" y="23201"/>
                  <a:pt x="439774" y="33988"/>
                  <a:pt x="365760" y="38100"/>
                </a:cubicBezTo>
                <a:cubicBezTo>
                  <a:pt x="322425" y="81435"/>
                  <a:pt x="357336" y="39709"/>
                  <a:pt x="335280" y="83820"/>
                </a:cubicBezTo>
                <a:cubicBezTo>
                  <a:pt x="329709" y="94962"/>
                  <a:pt x="302357" y="130257"/>
                  <a:pt x="297180" y="137160"/>
                </a:cubicBezTo>
                <a:lnTo>
                  <a:pt x="289560" y="160020"/>
                </a:lnTo>
              </a:path>
            </a:pathLst>
          </a:custGeom>
          <a:noFill/>
          <a:ln w="28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654384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37F893D-BA6F-40E8-8C0B-6056E1826E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O"/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1669ECAE-0385-424E-8350-90322FEBED6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26622" y="-857250"/>
            <a:ext cx="10242122" cy="8629650"/>
          </a:xfrm>
        </p:spPr>
      </p:pic>
      <p:grpSp>
        <p:nvGrpSpPr>
          <p:cNvPr id="21" name="Grupo 20"/>
          <p:cNvGrpSpPr/>
          <p:nvPr/>
        </p:nvGrpSpPr>
        <p:grpSpPr>
          <a:xfrm>
            <a:off x="732834" y="5968090"/>
            <a:ext cx="8218510" cy="740596"/>
            <a:chOff x="81888" y="6047874"/>
            <a:chExt cx="8990096" cy="810126"/>
          </a:xfrm>
        </p:grpSpPr>
        <p:sp>
          <p:nvSpPr>
            <p:cNvPr id="22" name="Rectángulo redondeado 21"/>
            <p:cNvSpPr/>
            <p:nvPr/>
          </p:nvSpPr>
          <p:spPr>
            <a:xfrm>
              <a:off x="81888" y="6047874"/>
              <a:ext cx="8990096" cy="810126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pic>
          <p:nvPicPr>
            <p:cNvPr id="23" name="Imagen 22"/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80226" y="6179118"/>
              <a:ext cx="2029808" cy="507452"/>
            </a:xfrm>
            <a:prstGeom prst="rect">
              <a:avLst/>
            </a:prstGeom>
          </p:spPr>
        </p:pic>
        <p:pic>
          <p:nvPicPr>
            <p:cNvPr id="24" name="Imagen 23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4794" b="24793"/>
            <a:stretch/>
          </p:blipFill>
          <p:spPr>
            <a:xfrm>
              <a:off x="1602761" y="6192767"/>
              <a:ext cx="1338482" cy="525486"/>
            </a:xfrm>
            <a:prstGeom prst="rect">
              <a:avLst/>
            </a:prstGeom>
          </p:spPr>
        </p:pic>
        <p:pic>
          <p:nvPicPr>
            <p:cNvPr id="25" name="Imagen 24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43890" y="6226516"/>
              <a:ext cx="1231241" cy="439951"/>
            </a:xfrm>
            <a:prstGeom prst="rect">
              <a:avLst/>
            </a:prstGeom>
          </p:spPr>
        </p:pic>
        <p:pic>
          <p:nvPicPr>
            <p:cNvPr id="26" name="Imagen 25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32001" y="6284974"/>
              <a:ext cx="1183112" cy="395141"/>
            </a:xfrm>
            <a:prstGeom prst="rect">
              <a:avLst/>
            </a:prstGeom>
          </p:spPr>
        </p:pic>
        <p:pic>
          <p:nvPicPr>
            <p:cNvPr id="27" name="Imagen 26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69386" y="6212345"/>
              <a:ext cx="1355404" cy="586772"/>
            </a:xfrm>
            <a:prstGeom prst="rect">
              <a:avLst/>
            </a:prstGeom>
          </p:spPr>
        </p:pic>
        <p:pic>
          <p:nvPicPr>
            <p:cNvPr id="28" name="Imagen 27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4553" y="6173016"/>
              <a:ext cx="1411303" cy="520748"/>
            </a:xfrm>
            <a:prstGeom prst="rect">
              <a:avLst/>
            </a:prstGeom>
          </p:spPr>
        </p:pic>
      </p:grpSp>
      <p:sp>
        <p:nvSpPr>
          <p:cNvPr id="3" name="CuadroTexto 2"/>
          <p:cNvSpPr txBox="1"/>
          <p:nvPr/>
        </p:nvSpPr>
        <p:spPr>
          <a:xfrm>
            <a:off x="732834" y="1937444"/>
            <a:ext cx="828375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6600" dirty="0" err="1" smtClean="0"/>
              <a:t>Scratch</a:t>
            </a:r>
            <a:r>
              <a:rPr lang="es-ES" sz="6600" dirty="0" smtClean="0"/>
              <a:t> 3.0</a:t>
            </a:r>
          </a:p>
          <a:p>
            <a:pPr marL="857250" indent="-857250">
              <a:buFont typeface="Arial" panose="020B0604020202020204" pitchFamily="34" charset="0"/>
              <a:buChar char="•"/>
            </a:pPr>
            <a:r>
              <a:rPr lang="es-ES" sz="6000" dirty="0"/>
              <a:t>m</a:t>
            </a:r>
            <a:r>
              <a:rPr lang="es-ES" sz="6000" dirty="0" smtClean="0"/>
              <a:t>is clases</a:t>
            </a:r>
            <a:endParaRPr lang="es-CO" sz="6000" dirty="0"/>
          </a:p>
        </p:txBody>
      </p:sp>
    </p:spTree>
    <p:extLst>
      <p:ext uri="{BB962C8B-B14F-4D97-AF65-F5344CB8AC3E}">
        <p14:creationId xmlns:p14="http://schemas.microsoft.com/office/powerpoint/2010/main" val="920436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20945C5-1670-4336-9800-C18243B7CD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O" dirty="0"/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D8663821-6EAF-4096-918E-4A286A61B1F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9144000" cy="7022593"/>
          </a:xfrm>
        </p:spPr>
      </p:pic>
      <p:sp>
        <p:nvSpPr>
          <p:cNvPr id="4" name="CuadroTexto 3"/>
          <p:cNvSpPr txBox="1"/>
          <p:nvPr/>
        </p:nvSpPr>
        <p:spPr>
          <a:xfrm>
            <a:off x="959367" y="4714407"/>
            <a:ext cx="755598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dirty="0"/>
              <a:t> https://scratch.mit.edu/educators/register</a:t>
            </a:r>
            <a:endParaRPr lang="es-ES" sz="2800" dirty="0" smtClean="0"/>
          </a:p>
          <a:p>
            <a:pPr algn="ctr"/>
            <a:r>
              <a:rPr lang="es-ES" sz="2800" dirty="0"/>
              <a:t> </a:t>
            </a:r>
            <a:r>
              <a:rPr lang="es-ES" sz="2800" dirty="0" smtClean="0"/>
              <a:t> </a:t>
            </a:r>
            <a:endParaRPr lang="es-CO" sz="2800" dirty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9368" y="860997"/>
            <a:ext cx="7555981" cy="29515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6687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20945C5-1670-4336-9800-C18243B7CD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O" dirty="0"/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D8663821-6EAF-4096-918E-4A286A61B1F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9144000" cy="7022593"/>
          </a:xfrm>
        </p:spPr>
      </p:pic>
      <p:sp>
        <p:nvSpPr>
          <p:cNvPr id="4" name="CuadroTexto 3"/>
          <p:cNvSpPr txBox="1"/>
          <p:nvPr/>
        </p:nvSpPr>
        <p:spPr>
          <a:xfrm>
            <a:off x="794009" y="6334780"/>
            <a:ext cx="75559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dirty="0"/>
              <a:t> http://scratch.mit.edu/signup/k2y9dxkhc</a:t>
            </a:r>
            <a:endParaRPr lang="es-CO" sz="2800" dirty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8940" y="777764"/>
            <a:ext cx="7757880" cy="5495620"/>
          </a:xfrm>
          <a:prstGeom prst="rect">
            <a:avLst/>
          </a:prstGeom>
        </p:spPr>
      </p:pic>
      <p:sp>
        <p:nvSpPr>
          <p:cNvPr id="7" name="Forma libre 6"/>
          <p:cNvSpPr/>
          <p:nvPr/>
        </p:nvSpPr>
        <p:spPr>
          <a:xfrm>
            <a:off x="2982633" y="1737095"/>
            <a:ext cx="932426" cy="450597"/>
          </a:xfrm>
          <a:custGeom>
            <a:avLst/>
            <a:gdLst>
              <a:gd name="connsiteX0" fmla="*/ 817374 w 932426"/>
              <a:gd name="connsiteY0" fmla="*/ 59961 h 450597"/>
              <a:gd name="connsiteX1" fmla="*/ 757413 w 932426"/>
              <a:gd name="connsiteY1" fmla="*/ 44971 h 450597"/>
              <a:gd name="connsiteX2" fmla="*/ 734928 w 932426"/>
              <a:gd name="connsiteY2" fmla="*/ 29981 h 450597"/>
              <a:gd name="connsiteX3" fmla="*/ 682462 w 932426"/>
              <a:gd name="connsiteY3" fmla="*/ 14991 h 450597"/>
              <a:gd name="connsiteX4" fmla="*/ 629997 w 932426"/>
              <a:gd name="connsiteY4" fmla="*/ 0 h 450597"/>
              <a:gd name="connsiteX5" fmla="*/ 270233 w 932426"/>
              <a:gd name="connsiteY5" fmla="*/ 7495 h 450597"/>
              <a:gd name="connsiteX6" fmla="*/ 240252 w 932426"/>
              <a:gd name="connsiteY6" fmla="*/ 22486 h 450597"/>
              <a:gd name="connsiteX7" fmla="*/ 187787 w 932426"/>
              <a:gd name="connsiteY7" fmla="*/ 37476 h 450597"/>
              <a:gd name="connsiteX8" fmla="*/ 142816 w 932426"/>
              <a:gd name="connsiteY8" fmla="*/ 67456 h 450597"/>
              <a:gd name="connsiteX9" fmla="*/ 97846 w 932426"/>
              <a:gd name="connsiteY9" fmla="*/ 89941 h 450597"/>
              <a:gd name="connsiteX10" fmla="*/ 75361 w 932426"/>
              <a:gd name="connsiteY10" fmla="*/ 97436 h 450597"/>
              <a:gd name="connsiteX11" fmla="*/ 45380 w 932426"/>
              <a:gd name="connsiteY11" fmla="*/ 142407 h 450597"/>
              <a:gd name="connsiteX12" fmla="*/ 15400 w 932426"/>
              <a:gd name="connsiteY12" fmla="*/ 187377 h 450597"/>
              <a:gd name="connsiteX13" fmla="*/ 15400 w 932426"/>
              <a:gd name="connsiteY13" fmla="*/ 337279 h 450597"/>
              <a:gd name="connsiteX14" fmla="*/ 67866 w 932426"/>
              <a:gd name="connsiteY14" fmla="*/ 374754 h 450597"/>
              <a:gd name="connsiteX15" fmla="*/ 135321 w 932426"/>
              <a:gd name="connsiteY15" fmla="*/ 389745 h 450597"/>
              <a:gd name="connsiteX16" fmla="*/ 210272 w 932426"/>
              <a:gd name="connsiteY16" fmla="*/ 412230 h 450597"/>
              <a:gd name="connsiteX17" fmla="*/ 232757 w 932426"/>
              <a:gd name="connsiteY17" fmla="*/ 419725 h 450597"/>
              <a:gd name="connsiteX18" fmla="*/ 262738 w 932426"/>
              <a:gd name="connsiteY18" fmla="*/ 427220 h 450597"/>
              <a:gd name="connsiteX19" fmla="*/ 367669 w 932426"/>
              <a:gd name="connsiteY19" fmla="*/ 449705 h 450597"/>
              <a:gd name="connsiteX20" fmla="*/ 704948 w 932426"/>
              <a:gd name="connsiteY20" fmla="*/ 434715 h 450597"/>
              <a:gd name="connsiteX21" fmla="*/ 757413 w 932426"/>
              <a:gd name="connsiteY21" fmla="*/ 404735 h 450597"/>
              <a:gd name="connsiteX22" fmla="*/ 794888 w 932426"/>
              <a:gd name="connsiteY22" fmla="*/ 397240 h 450597"/>
              <a:gd name="connsiteX23" fmla="*/ 817374 w 932426"/>
              <a:gd name="connsiteY23" fmla="*/ 382250 h 450597"/>
              <a:gd name="connsiteX24" fmla="*/ 847354 w 932426"/>
              <a:gd name="connsiteY24" fmla="*/ 367259 h 450597"/>
              <a:gd name="connsiteX25" fmla="*/ 892325 w 932426"/>
              <a:gd name="connsiteY25" fmla="*/ 329784 h 450597"/>
              <a:gd name="connsiteX26" fmla="*/ 907315 w 932426"/>
              <a:gd name="connsiteY26" fmla="*/ 307299 h 450597"/>
              <a:gd name="connsiteX27" fmla="*/ 914810 w 932426"/>
              <a:gd name="connsiteY27" fmla="*/ 284813 h 450597"/>
              <a:gd name="connsiteX28" fmla="*/ 929800 w 932426"/>
              <a:gd name="connsiteY28" fmla="*/ 262328 h 450597"/>
              <a:gd name="connsiteX29" fmla="*/ 922305 w 932426"/>
              <a:gd name="connsiteY29" fmla="*/ 74951 h 450597"/>
              <a:gd name="connsiteX30" fmla="*/ 877334 w 932426"/>
              <a:gd name="connsiteY30" fmla="*/ 44971 h 450597"/>
              <a:gd name="connsiteX31" fmla="*/ 854849 w 932426"/>
              <a:gd name="connsiteY31" fmla="*/ 29981 h 450597"/>
              <a:gd name="connsiteX32" fmla="*/ 772403 w 932426"/>
              <a:gd name="connsiteY32" fmla="*/ 14991 h 450597"/>
              <a:gd name="connsiteX33" fmla="*/ 555046 w 932426"/>
              <a:gd name="connsiteY33" fmla="*/ 29981 h 450597"/>
              <a:gd name="connsiteX34" fmla="*/ 510075 w 932426"/>
              <a:gd name="connsiteY34" fmla="*/ 44971 h 450597"/>
              <a:gd name="connsiteX35" fmla="*/ 465105 w 932426"/>
              <a:gd name="connsiteY35" fmla="*/ 89941 h 450597"/>
              <a:gd name="connsiteX36" fmla="*/ 442620 w 932426"/>
              <a:gd name="connsiteY36" fmla="*/ 112427 h 4505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932426" h="450597">
                <a:moveTo>
                  <a:pt x="817374" y="59961"/>
                </a:moveTo>
                <a:cubicBezTo>
                  <a:pt x="803120" y="57110"/>
                  <a:pt x="772778" y="52654"/>
                  <a:pt x="757413" y="44971"/>
                </a:cubicBezTo>
                <a:cubicBezTo>
                  <a:pt x="749356" y="40943"/>
                  <a:pt x="742985" y="34009"/>
                  <a:pt x="734928" y="29981"/>
                </a:cubicBezTo>
                <a:cubicBezTo>
                  <a:pt x="722946" y="23990"/>
                  <a:pt x="693671" y="18194"/>
                  <a:pt x="682462" y="14991"/>
                </a:cubicBezTo>
                <a:cubicBezTo>
                  <a:pt x="607184" y="-6518"/>
                  <a:pt x="723733" y="23434"/>
                  <a:pt x="629997" y="0"/>
                </a:cubicBezTo>
                <a:cubicBezTo>
                  <a:pt x="510076" y="2498"/>
                  <a:pt x="389981" y="586"/>
                  <a:pt x="270233" y="7495"/>
                </a:cubicBezTo>
                <a:cubicBezTo>
                  <a:pt x="259078" y="8139"/>
                  <a:pt x="250714" y="18563"/>
                  <a:pt x="240252" y="22486"/>
                </a:cubicBezTo>
                <a:cubicBezTo>
                  <a:pt x="228309" y="26965"/>
                  <a:pt x="200332" y="30506"/>
                  <a:pt x="187787" y="37476"/>
                </a:cubicBezTo>
                <a:cubicBezTo>
                  <a:pt x="172038" y="46225"/>
                  <a:pt x="159907" y="61759"/>
                  <a:pt x="142816" y="67456"/>
                </a:cubicBezTo>
                <a:cubicBezTo>
                  <a:pt x="86299" y="86295"/>
                  <a:pt x="155963" y="60882"/>
                  <a:pt x="97846" y="89941"/>
                </a:cubicBezTo>
                <a:cubicBezTo>
                  <a:pt x="90780" y="93474"/>
                  <a:pt x="82856" y="94938"/>
                  <a:pt x="75361" y="97436"/>
                </a:cubicBezTo>
                <a:cubicBezTo>
                  <a:pt x="61027" y="140440"/>
                  <a:pt x="78131" y="100299"/>
                  <a:pt x="45380" y="142407"/>
                </a:cubicBezTo>
                <a:cubicBezTo>
                  <a:pt x="34319" y="156628"/>
                  <a:pt x="15400" y="187377"/>
                  <a:pt x="15400" y="187377"/>
                </a:cubicBezTo>
                <a:cubicBezTo>
                  <a:pt x="-2804" y="241991"/>
                  <a:pt x="-7340" y="246320"/>
                  <a:pt x="15400" y="337279"/>
                </a:cubicBezTo>
                <a:cubicBezTo>
                  <a:pt x="15885" y="339221"/>
                  <a:pt x="61453" y="371547"/>
                  <a:pt x="67866" y="374754"/>
                </a:cubicBezTo>
                <a:cubicBezTo>
                  <a:pt x="87319" y="384481"/>
                  <a:pt x="116120" y="385905"/>
                  <a:pt x="135321" y="389745"/>
                </a:cubicBezTo>
                <a:cubicBezTo>
                  <a:pt x="163642" y="395409"/>
                  <a:pt x="181589" y="402669"/>
                  <a:pt x="210272" y="412230"/>
                </a:cubicBezTo>
                <a:cubicBezTo>
                  <a:pt x="217767" y="414728"/>
                  <a:pt x="225092" y="417809"/>
                  <a:pt x="232757" y="419725"/>
                </a:cubicBezTo>
                <a:lnTo>
                  <a:pt x="262738" y="427220"/>
                </a:lnTo>
                <a:cubicBezTo>
                  <a:pt x="303442" y="454356"/>
                  <a:pt x="290777" y="451078"/>
                  <a:pt x="367669" y="449705"/>
                </a:cubicBezTo>
                <a:cubicBezTo>
                  <a:pt x="480188" y="447696"/>
                  <a:pt x="592522" y="439712"/>
                  <a:pt x="704948" y="434715"/>
                </a:cubicBezTo>
                <a:cubicBezTo>
                  <a:pt x="721396" y="423750"/>
                  <a:pt x="738395" y="411074"/>
                  <a:pt x="757413" y="404735"/>
                </a:cubicBezTo>
                <a:cubicBezTo>
                  <a:pt x="769498" y="400707"/>
                  <a:pt x="782396" y="399738"/>
                  <a:pt x="794888" y="397240"/>
                </a:cubicBezTo>
                <a:cubicBezTo>
                  <a:pt x="802383" y="392243"/>
                  <a:pt x="809553" y="386719"/>
                  <a:pt x="817374" y="382250"/>
                </a:cubicBezTo>
                <a:cubicBezTo>
                  <a:pt x="827075" y="376707"/>
                  <a:pt x="837879" y="373181"/>
                  <a:pt x="847354" y="367259"/>
                </a:cubicBezTo>
                <a:cubicBezTo>
                  <a:pt x="859012" y="359973"/>
                  <a:pt x="882064" y="342610"/>
                  <a:pt x="892325" y="329784"/>
                </a:cubicBezTo>
                <a:cubicBezTo>
                  <a:pt x="897952" y="322750"/>
                  <a:pt x="902318" y="314794"/>
                  <a:pt x="907315" y="307299"/>
                </a:cubicBezTo>
                <a:cubicBezTo>
                  <a:pt x="909813" y="299804"/>
                  <a:pt x="911277" y="291880"/>
                  <a:pt x="914810" y="284813"/>
                </a:cubicBezTo>
                <a:cubicBezTo>
                  <a:pt x="918838" y="276756"/>
                  <a:pt x="929478" y="271330"/>
                  <a:pt x="929800" y="262328"/>
                </a:cubicBezTo>
                <a:cubicBezTo>
                  <a:pt x="932031" y="199859"/>
                  <a:pt x="936972" y="135715"/>
                  <a:pt x="922305" y="74951"/>
                </a:cubicBezTo>
                <a:cubicBezTo>
                  <a:pt x="918078" y="57438"/>
                  <a:pt x="892324" y="54964"/>
                  <a:pt x="877334" y="44971"/>
                </a:cubicBezTo>
                <a:cubicBezTo>
                  <a:pt x="869839" y="39974"/>
                  <a:pt x="863588" y="32166"/>
                  <a:pt x="854849" y="29981"/>
                </a:cubicBezTo>
                <a:cubicBezTo>
                  <a:pt x="807730" y="18201"/>
                  <a:pt x="835066" y="23943"/>
                  <a:pt x="772403" y="14991"/>
                </a:cubicBezTo>
                <a:cubicBezTo>
                  <a:pt x="699951" y="19988"/>
                  <a:pt x="627201" y="21735"/>
                  <a:pt x="555046" y="29981"/>
                </a:cubicBezTo>
                <a:cubicBezTo>
                  <a:pt x="539347" y="31775"/>
                  <a:pt x="510075" y="44971"/>
                  <a:pt x="510075" y="44971"/>
                </a:cubicBezTo>
                <a:lnTo>
                  <a:pt x="465105" y="89941"/>
                </a:lnTo>
                <a:lnTo>
                  <a:pt x="442620" y="112427"/>
                </a:lnTo>
              </a:path>
            </a:pathLst>
          </a:cu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329372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20945C5-1670-4336-9800-C18243B7CD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O" dirty="0"/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D8663821-6EAF-4096-918E-4A286A61B1F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9144000" cy="7022593"/>
          </a:xfrm>
        </p:spPr>
      </p:pic>
      <p:sp>
        <p:nvSpPr>
          <p:cNvPr id="4" name="CuadroTexto 3"/>
          <p:cNvSpPr txBox="1"/>
          <p:nvPr/>
        </p:nvSpPr>
        <p:spPr>
          <a:xfrm>
            <a:off x="899015" y="6334780"/>
            <a:ext cx="76766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dirty="0"/>
              <a:t> http://scratch.mit.edu/signup/k2y9dxkhc</a:t>
            </a:r>
            <a:endParaRPr lang="es-CO" sz="2800" dirty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9014" y="764498"/>
            <a:ext cx="7676686" cy="5508886"/>
          </a:xfrm>
          <a:prstGeom prst="rect">
            <a:avLst/>
          </a:prstGeom>
        </p:spPr>
      </p:pic>
      <p:sp>
        <p:nvSpPr>
          <p:cNvPr id="7" name="Forma libre 6"/>
          <p:cNvSpPr/>
          <p:nvPr/>
        </p:nvSpPr>
        <p:spPr>
          <a:xfrm>
            <a:off x="3882043" y="1389397"/>
            <a:ext cx="932426" cy="450597"/>
          </a:xfrm>
          <a:custGeom>
            <a:avLst/>
            <a:gdLst>
              <a:gd name="connsiteX0" fmla="*/ 817374 w 932426"/>
              <a:gd name="connsiteY0" fmla="*/ 59961 h 450597"/>
              <a:gd name="connsiteX1" fmla="*/ 757413 w 932426"/>
              <a:gd name="connsiteY1" fmla="*/ 44971 h 450597"/>
              <a:gd name="connsiteX2" fmla="*/ 734928 w 932426"/>
              <a:gd name="connsiteY2" fmla="*/ 29981 h 450597"/>
              <a:gd name="connsiteX3" fmla="*/ 682462 w 932426"/>
              <a:gd name="connsiteY3" fmla="*/ 14991 h 450597"/>
              <a:gd name="connsiteX4" fmla="*/ 629997 w 932426"/>
              <a:gd name="connsiteY4" fmla="*/ 0 h 450597"/>
              <a:gd name="connsiteX5" fmla="*/ 270233 w 932426"/>
              <a:gd name="connsiteY5" fmla="*/ 7495 h 450597"/>
              <a:gd name="connsiteX6" fmla="*/ 240252 w 932426"/>
              <a:gd name="connsiteY6" fmla="*/ 22486 h 450597"/>
              <a:gd name="connsiteX7" fmla="*/ 187787 w 932426"/>
              <a:gd name="connsiteY7" fmla="*/ 37476 h 450597"/>
              <a:gd name="connsiteX8" fmla="*/ 142816 w 932426"/>
              <a:gd name="connsiteY8" fmla="*/ 67456 h 450597"/>
              <a:gd name="connsiteX9" fmla="*/ 97846 w 932426"/>
              <a:gd name="connsiteY9" fmla="*/ 89941 h 450597"/>
              <a:gd name="connsiteX10" fmla="*/ 75361 w 932426"/>
              <a:gd name="connsiteY10" fmla="*/ 97436 h 450597"/>
              <a:gd name="connsiteX11" fmla="*/ 45380 w 932426"/>
              <a:gd name="connsiteY11" fmla="*/ 142407 h 450597"/>
              <a:gd name="connsiteX12" fmla="*/ 15400 w 932426"/>
              <a:gd name="connsiteY12" fmla="*/ 187377 h 450597"/>
              <a:gd name="connsiteX13" fmla="*/ 15400 w 932426"/>
              <a:gd name="connsiteY13" fmla="*/ 337279 h 450597"/>
              <a:gd name="connsiteX14" fmla="*/ 67866 w 932426"/>
              <a:gd name="connsiteY14" fmla="*/ 374754 h 450597"/>
              <a:gd name="connsiteX15" fmla="*/ 135321 w 932426"/>
              <a:gd name="connsiteY15" fmla="*/ 389745 h 450597"/>
              <a:gd name="connsiteX16" fmla="*/ 210272 w 932426"/>
              <a:gd name="connsiteY16" fmla="*/ 412230 h 450597"/>
              <a:gd name="connsiteX17" fmla="*/ 232757 w 932426"/>
              <a:gd name="connsiteY17" fmla="*/ 419725 h 450597"/>
              <a:gd name="connsiteX18" fmla="*/ 262738 w 932426"/>
              <a:gd name="connsiteY18" fmla="*/ 427220 h 450597"/>
              <a:gd name="connsiteX19" fmla="*/ 367669 w 932426"/>
              <a:gd name="connsiteY19" fmla="*/ 449705 h 450597"/>
              <a:gd name="connsiteX20" fmla="*/ 704948 w 932426"/>
              <a:gd name="connsiteY20" fmla="*/ 434715 h 450597"/>
              <a:gd name="connsiteX21" fmla="*/ 757413 w 932426"/>
              <a:gd name="connsiteY21" fmla="*/ 404735 h 450597"/>
              <a:gd name="connsiteX22" fmla="*/ 794888 w 932426"/>
              <a:gd name="connsiteY22" fmla="*/ 397240 h 450597"/>
              <a:gd name="connsiteX23" fmla="*/ 817374 w 932426"/>
              <a:gd name="connsiteY23" fmla="*/ 382250 h 450597"/>
              <a:gd name="connsiteX24" fmla="*/ 847354 w 932426"/>
              <a:gd name="connsiteY24" fmla="*/ 367259 h 450597"/>
              <a:gd name="connsiteX25" fmla="*/ 892325 w 932426"/>
              <a:gd name="connsiteY25" fmla="*/ 329784 h 450597"/>
              <a:gd name="connsiteX26" fmla="*/ 907315 w 932426"/>
              <a:gd name="connsiteY26" fmla="*/ 307299 h 450597"/>
              <a:gd name="connsiteX27" fmla="*/ 914810 w 932426"/>
              <a:gd name="connsiteY27" fmla="*/ 284813 h 450597"/>
              <a:gd name="connsiteX28" fmla="*/ 929800 w 932426"/>
              <a:gd name="connsiteY28" fmla="*/ 262328 h 450597"/>
              <a:gd name="connsiteX29" fmla="*/ 922305 w 932426"/>
              <a:gd name="connsiteY29" fmla="*/ 74951 h 450597"/>
              <a:gd name="connsiteX30" fmla="*/ 877334 w 932426"/>
              <a:gd name="connsiteY30" fmla="*/ 44971 h 450597"/>
              <a:gd name="connsiteX31" fmla="*/ 854849 w 932426"/>
              <a:gd name="connsiteY31" fmla="*/ 29981 h 450597"/>
              <a:gd name="connsiteX32" fmla="*/ 772403 w 932426"/>
              <a:gd name="connsiteY32" fmla="*/ 14991 h 450597"/>
              <a:gd name="connsiteX33" fmla="*/ 555046 w 932426"/>
              <a:gd name="connsiteY33" fmla="*/ 29981 h 450597"/>
              <a:gd name="connsiteX34" fmla="*/ 510075 w 932426"/>
              <a:gd name="connsiteY34" fmla="*/ 44971 h 450597"/>
              <a:gd name="connsiteX35" fmla="*/ 465105 w 932426"/>
              <a:gd name="connsiteY35" fmla="*/ 89941 h 450597"/>
              <a:gd name="connsiteX36" fmla="*/ 442620 w 932426"/>
              <a:gd name="connsiteY36" fmla="*/ 112427 h 4505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932426" h="450597">
                <a:moveTo>
                  <a:pt x="817374" y="59961"/>
                </a:moveTo>
                <a:cubicBezTo>
                  <a:pt x="803120" y="57110"/>
                  <a:pt x="772778" y="52654"/>
                  <a:pt x="757413" y="44971"/>
                </a:cubicBezTo>
                <a:cubicBezTo>
                  <a:pt x="749356" y="40943"/>
                  <a:pt x="742985" y="34009"/>
                  <a:pt x="734928" y="29981"/>
                </a:cubicBezTo>
                <a:cubicBezTo>
                  <a:pt x="722946" y="23990"/>
                  <a:pt x="693671" y="18194"/>
                  <a:pt x="682462" y="14991"/>
                </a:cubicBezTo>
                <a:cubicBezTo>
                  <a:pt x="607184" y="-6518"/>
                  <a:pt x="723733" y="23434"/>
                  <a:pt x="629997" y="0"/>
                </a:cubicBezTo>
                <a:cubicBezTo>
                  <a:pt x="510076" y="2498"/>
                  <a:pt x="389981" y="586"/>
                  <a:pt x="270233" y="7495"/>
                </a:cubicBezTo>
                <a:cubicBezTo>
                  <a:pt x="259078" y="8139"/>
                  <a:pt x="250714" y="18563"/>
                  <a:pt x="240252" y="22486"/>
                </a:cubicBezTo>
                <a:cubicBezTo>
                  <a:pt x="228309" y="26965"/>
                  <a:pt x="200332" y="30506"/>
                  <a:pt x="187787" y="37476"/>
                </a:cubicBezTo>
                <a:cubicBezTo>
                  <a:pt x="172038" y="46225"/>
                  <a:pt x="159907" y="61759"/>
                  <a:pt x="142816" y="67456"/>
                </a:cubicBezTo>
                <a:cubicBezTo>
                  <a:pt x="86299" y="86295"/>
                  <a:pt x="155963" y="60882"/>
                  <a:pt x="97846" y="89941"/>
                </a:cubicBezTo>
                <a:cubicBezTo>
                  <a:pt x="90780" y="93474"/>
                  <a:pt x="82856" y="94938"/>
                  <a:pt x="75361" y="97436"/>
                </a:cubicBezTo>
                <a:cubicBezTo>
                  <a:pt x="61027" y="140440"/>
                  <a:pt x="78131" y="100299"/>
                  <a:pt x="45380" y="142407"/>
                </a:cubicBezTo>
                <a:cubicBezTo>
                  <a:pt x="34319" y="156628"/>
                  <a:pt x="15400" y="187377"/>
                  <a:pt x="15400" y="187377"/>
                </a:cubicBezTo>
                <a:cubicBezTo>
                  <a:pt x="-2804" y="241991"/>
                  <a:pt x="-7340" y="246320"/>
                  <a:pt x="15400" y="337279"/>
                </a:cubicBezTo>
                <a:cubicBezTo>
                  <a:pt x="15885" y="339221"/>
                  <a:pt x="61453" y="371547"/>
                  <a:pt x="67866" y="374754"/>
                </a:cubicBezTo>
                <a:cubicBezTo>
                  <a:pt x="87319" y="384481"/>
                  <a:pt x="116120" y="385905"/>
                  <a:pt x="135321" y="389745"/>
                </a:cubicBezTo>
                <a:cubicBezTo>
                  <a:pt x="163642" y="395409"/>
                  <a:pt x="181589" y="402669"/>
                  <a:pt x="210272" y="412230"/>
                </a:cubicBezTo>
                <a:cubicBezTo>
                  <a:pt x="217767" y="414728"/>
                  <a:pt x="225092" y="417809"/>
                  <a:pt x="232757" y="419725"/>
                </a:cubicBezTo>
                <a:lnTo>
                  <a:pt x="262738" y="427220"/>
                </a:lnTo>
                <a:cubicBezTo>
                  <a:pt x="303442" y="454356"/>
                  <a:pt x="290777" y="451078"/>
                  <a:pt x="367669" y="449705"/>
                </a:cubicBezTo>
                <a:cubicBezTo>
                  <a:pt x="480188" y="447696"/>
                  <a:pt x="592522" y="439712"/>
                  <a:pt x="704948" y="434715"/>
                </a:cubicBezTo>
                <a:cubicBezTo>
                  <a:pt x="721396" y="423750"/>
                  <a:pt x="738395" y="411074"/>
                  <a:pt x="757413" y="404735"/>
                </a:cubicBezTo>
                <a:cubicBezTo>
                  <a:pt x="769498" y="400707"/>
                  <a:pt x="782396" y="399738"/>
                  <a:pt x="794888" y="397240"/>
                </a:cubicBezTo>
                <a:cubicBezTo>
                  <a:pt x="802383" y="392243"/>
                  <a:pt x="809553" y="386719"/>
                  <a:pt x="817374" y="382250"/>
                </a:cubicBezTo>
                <a:cubicBezTo>
                  <a:pt x="827075" y="376707"/>
                  <a:pt x="837879" y="373181"/>
                  <a:pt x="847354" y="367259"/>
                </a:cubicBezTo>
                <a:cubicBezTo>
                  <a:pt x="859012" y="359973"/>
                  <a:pt x="882064" y="342610"/>
                  <a:pt x="892325" y="329784"/>
                </a:cubicBezTo>
                <a:cubicBezTo>
                  <a:pt x="897952" y="322750"/>
                  <a:pt x="902318" y="314794"/>
                  <a:pt x="907315" y="307299"/>
                </a:cubicBezTo>
                <a:cubicBezTo>
                  <a:pt x="909813" y="299804"/>
                  <a:pt x="911277" y="291880"/>
                  <a:pt x="914810" y="284813"/>
                </a:cubicBezTo>
                <a:cubicBezTo>
                  <a:pt x="918838" y="276756"/>
                  <a:pt x="929478" y="271330"/>
                  <a:pt x="929800" y="262328"/>
                </a:cubicBezTo>
                <a:cubicBezTo>
                  <a:pt x="932031" y="199859"/>
                  <a:pt x="936972" y="135715"/>
                  <a:pt x="922305" y="74951"/>
                </a:cubicBezTo>
                <a:cubicBezTo>
                  <a:pt x="918078" y="57438"/>
                  <a:pt x="892324" y="54964"/>
                  <a:pt x="877334" y="44971"/>
                </a:cubicBezTo>
                <a:cubicBezTo>
                  <a:pt x="869839" y="39974"/>
                  <a:pt x="863588" y="32166"/>
                  <a:pt x="854849" y="29981"/>
                </a:cubicBezTo>
                <a:cubicBezTo>
                  <a:pt x="807730" y="18201"/>
                  <a:pt x="835066" y="23943"/>
                  <a:pt x="772403" y="14991"/>
                </a:cubicBezTo>
                <a:cubicBezTo>
                  <a:pt x="699951" y="19988"/>
                  <a:pt x="627201" y="21735"/>
                  <a:pt x="555046" y="29981"/>
                </a:cubicBezTo>
                <a:cubicBezTo>
                  <a:pt x="539347" y="31775"/>
                  <a:pt x="510075" y="44971"/>
                  <a:pt x="510075" y="44971"/>
                </a:cubicBezTo>
                <a:lnTo>
                  <a:pt x="465105" y="89941"/>
                </a:lnTo>
                <a:lnTo>
                  <a:pt x="442620" y="112427"/>
                </a:lnTo>
              </a:path>
            </a:pathLst>
          </a:cu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790098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20945C5-1670-4336-9800-C18243B7CD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O" dirty="0"/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D8663821-6EAF-4096-918E-4A286A61B1F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9144000" cy="7022593"/>
          </a:xfrm>
        </p:spPr>
      </p:pic>
      <p:sp>
        <p:nvSpPr>
          <p:cNvPr id="4" name="CuadroTexto 3"/>
          <p:cNvSpPr txBox="1"/>
          <p:nvPr/>
        </p:nvSpPr>
        <p:spPr>
          <a:xfrm>
            <a:off x="899015" y="6334780"/>
            <a:ext cx="76766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dirty="0"/>
              <a:t> http://scratch.mit.edu/signup/k2y9dxkhc</a:t>
            </a:r>
            <a:endParaRPr lang="es-CO" sz="2800" dirty="0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9015" y="770410"/>
            <a:ext cx="7676686" cy="5450508"/>
          </a:xfrm>
          <a:prstGeom prst="rect">
            <a:avLst/>
          </a:prstGeom>
        </p:spPr>
      </p:pic>
      <p:sp>
        <p:nvSpPr>
          <p:cNvPr id="7" name="Forma libre 6"/>
          <p:cNvSpPr/>
          <p:nvPr/>
        </p:nvSpPr>
        <p:spPr>
          <a:xfrm>
            <a:off x="4938849" y="1266873"/>
            <a:ext cx="932426" cy="450597"/>
          </a:xfrm>
          <a:custGeom>
            <a:avLst/>
            <a:gdLst>
              <a:gd name="connsiteX0" fmla="*/ 817374 w 932426"/>
              <a:gd name="connsiteY0" fmla="*/ 59961 h 450597"/>
              <a:gd name="connsiteX1" fmla="*/ 757413 w 932426"/>
              <a:gd name="connsiteY1" fmla="*/ 44971 h 450597"/>
              <a:gd name="connsiteX2" fmla="*/ 734928 w 932426"/>
              <a:gd name="connsiteY2" fmla="*/ 29981 h 450597"/>
              <a:gd name="connsiteX3" fmla="*/ 682462 w 932426"/>
              <a:gd name="connsiteY3" fmla="*/ 14991 h 450597"/>
              <a:gd name="connsiteX4" fmla="*/ 629997 w 932426"/>
              <a:gd name="connsiteY4" fmla="*/ 0 h 450597"/>
              <a:gd name="connsiteX5" fmla="*/ 270233 w 932426"/>
              <a:gd name="connsiteY5" fmla="*/ 7495 h 450597"/>
              <a:gd name="connsiteX6" fmla="*/ 240252 w 932426"/>
              <a:gd name="connsiteY6" fmla="*/ 22486 h 450597"/>
              <a:gd name="connsiteX7" fmla="*/ 187787 w 932426"/>
              <a:gd name="connsiteY7" fmla="*/ 37476 h 450597"/>
              <a:gd name="connsiteX8" fmla="*/ 142816 w 932426"/>
              <a:gd name="connsiteY8" fmla="*/ 67456 h 450597"/>
              <a:gd name="connsiteX9" fmla="*/ 97846 w 932426"/>
              <a:gd name="connsiteY9" fmla="*/ 89941 h 450597"/>
              <a:gd name="connsiteX10" fmla="*/ 75361 w 932426"/>
              <a:gd name="connsiteY10" fmla="*/ 97436 h 450597"/>
              <a:gd name="connsiteX11" fmla="*/ 45380 w 932426"/>
              <a:gd name="connsiteY11" fmla="*/ 142407 h 450597"/>
              <a:gd name="connsiteX12" fmla="*/ 15400 w 932426"/>
              <a:gd name="connsiteY12" fmla="*/ 187377 h 450597"/>
              <a:gd name="connsiteX13" fmla="*/ 15400 w 932426"/>
              <a:gd name="connsiteY13" fmla="*/ 337279 h 450597"/>
              <a:gd name="connsiteX14" fmla="*/ 67866 w 932426"/>
              <a:gd name="connsiteY14" fmla="*/ 374754 h 450597"/>
              <a:gd name="connsiteX15" fmla="*/ 135321 w 932426"/>
              <a:gd name="connsiteY15" fmla="*/ 389745 h 450597"/>
              <a:gd name="connsiteX16" fmla="*/ 210272 w 932426"/>
              <a:gd name="connsiteY16" fmla="*/ 412230 h 450597"/>
              <a:gd name="connsiteX17" fmla="*/ 232757 w 932426"/>
              <a:gd name="connsiteY17" fmla="*/ 419725 h 450597"/>
              <a:gd name="connsiteX18" fmla="*/ 262738 w 932426"/>
              <a:gd name="connsiteY18" fmla="*/ 427220 h 450597"/>
              <a:gd name="connsiteX19" fmla="*/ 367669 w 932426"/>
              <a:gd name="connsiteY19" fmla="*/ 449705 h 450597"/>
              <a:gd name="connsiteX20" fmla="*/ 704948 w 932426"/>
              <a:gd name="connsiteY20" fmla="*/ 434715 h 450597"/>
              <a:gd name="connsiteX21" fmla="*/ 757413 w 932426"/>
              <a:gd name="connsiteY21" fmla="*/ 404735 h 450597"/>
              <a:gd name="connsiteX22" fmla="*/ 794888 w 932426"/>
              <a:gd name="connsiteY22" fmla="*/ 397240 h 450597"/>
              <a:gd name="connsiteX23" fmla="*/ 817374 w 932426"/>
              <a:gd name="connsiteY23" fmla="*/ 382250 h 450597"/>
              <a:gd name="connsiteX24" fmla="*/ 847354 w 932426"/>
              <a:gd name="connsiteY24" fmla="*/ 367259 h 450597"/>
              <a:gd name="connsiteX25" fmla="*/ 892325 w 932426"/>
              <a:gd name="connsiteY25" fmla="*/ 329784 h 450597"/>
              <a:gd name="connsiteX26" fmla="*/ 907315 w 932426"/>
              <a:gd name="connsiteY26" fmla="*/ 307299 h 450597"/>
              <a:gd name="connsiteX27" fmla="*/ 914810 w 932426"/>
              <a:gd name="connsiteY27" fmla="*/ 284813 h 450597"/>
              <a:gd name="connsiteX28" fmla="*/ 929800 w 932426"/>
              <a:gd name="connsiteY28" fmla="*/ 262328 h 450597"/>
              <a:gd name="connsiteX29" fmla="*/ 922305 w 932426"/>
              <a:gd name="connsiteY29" fmla="*/ 74951 h 450597"/>
              <a:gd name="connsiteX30" fmla="*/ 877334 w 932426"/>
              <a:gd name="connsiteY30" fmla="*/ 44971 h 450597"/>
              <a:gd name="connsiteX31" fmla="*/ 854849 w 932426"/>
              <a:gd name="connsiteY31" fmla="*/ 29981 h 450597"/>
              <a:gd name="connsiteX32" fmla="*/ 772403 w 932426"/>
              <a:gd name="connsiteY32" fmla="*/ 14991 h 450597"/>
              <a:gd name="connsiteX33" fmla="*/ 555046 w 932426"/>
              <a:gd name="connsiteY33" fmla="*/ 29981 h 450597"/>
              <a:gd name="connsiteX34" fmla="*/ 510075 w 932426"/>
              <a:gd name="connsiteY34" fmla="*/ 44971 h 450597"/>
              <a:gd name="connsiteX35" fmla="*/ 465105 w 932426"/>
              <a:gd name="connsiteY35" fmla="*/ 89941 h 450597"/>
              <a:gd name="connsiteX36" fmla="*/ 442620 w 932426"/>
              <a:gd name="connsiteY36" fmla="*/ 112427 h 4505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932426" h="450597">
                <a:moveTo>
                  <a:pt x="817374" y="59961"/>
                </a:moveTo>
                <a:cubicBezTo>
                  <a:pt x="803120" y="57110"/>
                  <a:pt x="772778" y="52654"/>
                  <a:pt x="757413" y="44971"/>
                </a:cubicBezTo>
                <a:cubicBezTo>
                  <a:pt x="749356" y="40943"/>
                  <a:pt x="742985" y="34009"/>
                  <a:pt x="734928" y="29981"/>
                </a:cubicBezTo>
                <a:cubicBezTo>
                  <a:pt x="722946" y="23990"/>
                  <a:pt x="693671" y="18194"/>
                  <a:pt x="682462" y="14991"/>
                </a:cubicBezTo>
                <a:cubicBezTo>
                  <a:pt x="607184" y="-6518"/>
                  <a:pt x="723733" y="23434"/>
                  <a:pt x="629997" y="0"/>
                </a:cubicBezTo>
                <a:cubicBezTo>
                  <a:pt x="510076" y="2498"/>
                  <a:pt x="389981" y="586"/>
                  <a:pt x="270233" y="7495"/>
                </a:cubicBezTo>
                <a:cubicBezTo>
                  <a:pt x="259078" y="8139"/>
                  <a:pt x="250714" y="18563"/>
                  <a:pt x="240252" y="22486"/>
                </a:cubicBezTo>
                <a:cubicBezTo>
                  <a:pt x="228309" y="26965"/>
                  <a:pt x="200332" y="30506"/>
                  <a:pt x="187787" y="37476"/>
                </a:cubicBezTo>
                <a:cubicBezTo>
                  <a:pt x="172038" y="46225"/>
                  <a:pt x="159907" y="61759"/>
                  <a:pt x="142816" y="67456"/>
                </a:cubicBezTo>
                <a:cubicBezTo>
                  <a:pt x="86299" y="86295"/>
                  <a:pt x="155963" y="60882"/>
                  <a:pt x="97846" y="89941"/>
                </a:cubicBezTo>
                <a:cubicBezTo>
                  <a:pt x="90780" y="93474"/>
                  <a:pt x="82856" y="94938"/>
                  <a:pt x="75361" y="97436"/>
                </a:cubicBezTo>
                <a:cubicBezTo>
                  <a:pt x="61027" y="140440"/>
                  <a:pt x="78131" y="100299"/>
                  <a:pt x="45380" y="142407"/>
                </a:cubicBezTo>
                <a:cubicBezTo>
                  <a:pt x="34319" y="156628"/>
                  <a:pt x="15400" y="187377"/>
                  <a:pt x="15400" y="187377"/>
                </a:cubicBezTo>
                <a:cubicBezTo>
                  <a:pt x="-2804" y="241991"/>
                  <a:pt x="-7340" y="246320"/>
                  <a:pt x="15400" y="337279"/>
                </a:cubicBezTo>
                <a:cubicBezTo>
                  <a:pt x="15885" y="339221"/>
                  <a:pt x="61453" y="371547"/>
                  <a:pt x="67866" y="374754"/>
                </a:cubicBezTo>
                <a:cubicBezTo>
                  <a:pt x="87319" y="384481"/>
                  <a:pt x="116120" y="385905"/>
                  <a:pt x="135321" y="389745"/>
                </a:cubicBezTo>
                <a:cubicBezTo>
                  <a:pt x="163642" y="395409"/>
                  <a:pt x="181589" y="402669"/>
                  <a:pt x="210272" y="412230"/>
                </a:cubicBezTo>
                <a:cubicBezTo>
                  <a:pt x="217767" y="414728"/>
                  <a:pt x="225092" y="417809"/>
                  <a:pt x="232757" y="419725"/>
                </a:cubicBezTo>
                <a:lnTo>
                  <a:pt x="262738" y="427220"/>
                </a:lnTo>
                <a:cubicBezTo>
                  <a:pt x="303442" y="454356"/>
                  <a:pt x="290777" y="451078"/>
                  <a:pt x="367669" y="449705"/>
                </a:cubicBezTo>
                <a:cubicBezTo>
                  <a:pt x="480188" y="447696"/>
                  <a:pt x="592522" y="439712"/>
                  <a:pt x="704948" y="434715"/>
                </a:cubicBezTo>
                <a:cubicBezTo>
                  <a:pt x="721396" y="423750"/>
                  <a:pt x="738395" y="411074"/>
                  <a:pt x="757413" y="404735"/>
                </a:cubicBezTo>
                <a:cubicBezTo>
                  <a:pt x="769498" y="400707"/>
                  <a:pt x="782396" y="399738"/>
                  <a:pt x="794888" y="397240"/>
                </a:cubicBezTo>
                <a:cubicBezTo>
                  <a:pt x="802383" y="392243"/>
                  <a:pt x="809553" y="386719"/>
                  <a:pt x="817374" y="382250"/>
                </a:cubicBezTo>
                <a:cubicBezTo>
                  <a:pt x="827075" y="376707"/>
                  <a:pt x="837879" y="373181"/>
                  <a:pt x="847354" y="367259"/>
                </a:cubicBezTo>
                <a:cubicBezTo>
                  <a:pt x="859012" y="359973"/>
                  <a:pt x="882064" y="342610"/>
                  <a:pt x="892325" y="329784"/>
                </a:cubicBezTo>
                <a:cubicBezTo>
                  <a:pt x="897952" y="322750"/>
                  <a:pt x="902318" y="314794"/>
                  <a:pt x="907315" y="307299"/>
                </a:cubicBezTo>
                <a:cubicBezTo>
                  <a:pt x="909813" y="299804"/>
                  <a:pt x="911277" y="291880"/>
                  <a:pt x="914810" y="284813"/>
                </a:cubicBezTo>
                <a:cubicBezTo>
                  <a:pt x="918838" y="276756"/>
                  <a:pt x="929478" y="271330"/>
                  <a:pt x="929800" y="262328"/>
                </a:cubicBezTo>
                <a:cubicBezTo>
                  <a:pt x="932031" y="199859"/>
                  <a:pt x="936972" y="135715"/>
                  <a:pt x="922305" y="74951"/>
                </a:cubicBezTo>
                <a:cubicBezTo>
                  <a:pt x="918078" y="57438"/>
                  <a:pt x="892324" y="54964"/>
                  <a:pt x="877334" y="44971"/>
                </a:cubicBezTo>
                <a:cubicBezTo>
                  <a:pt x="869839" y="39974"/>
                  <a:pt x="863588" y="32166"/>
                  <a:pt x="854849" y="29981"/>
                </a:cubicBezTo>
                <a:cubicBezTo>
                  <a:pt x="807730" y="18201"/>
                  <a:pt x="835066" y="23943"/>
                  <a:pt x="772403" y="14991"/>
                </a:cubicBezTo>
                <a:cubicBezTo>
                  <a:pt x="699951" y="19988"/>
                  <a:pt x="627201" y="21735"/>
                  <a:pt x="555046" y="29981"/>
                </a:cubicBezTo>
                <a:cubicBezTo>
                  <a:pt x="539347" y="31775"/>
                  <a:pt x="510075" y="44971"/>
                  <a:pt x="510075" y="44971"/>
                </a:cubicBezTo>
                <a:lnTo>
                  <a:pt x="465105" y="89941"/>
                </a:lnTo>
                <a:lnTo>
                  <a:pt x="442620" y="112427"/>
                </a:lnTo>
              </a:path>
            </a:pathLst>
          </a:cu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104620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20945C5-1670-4336-9800-C18243B7CD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O" dirty="0"/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D8663821-6EAF-4096-918E-4A286A61B1F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9144000" cy="7022593"/>
          </a:xfrm>
        </p:spPr>
      </p:pic>
      <p:sp>
        <p:nvSpPr>
          <p:cNvPr id="4" name="CuadroTexto 3"/>
          <p:cNvSpPr txBox="1"/>
          <p:nvPr/>
        </p:nvSpPr>
        <p:spPr>
          <a:xfrm>
            <a:off x="899015" y="6334780"/>
            <a:ext cx="76766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dirty="0"/>
              <a:t> http://scratch.mit.edu/signup/k2y9dxkhc</a:t>
            </a:r>
            <a:endParaRPr lang="es-CO" sz="2800" dirty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9015" y="762134"/>
            <a:ext cx="7676686" cy="5503755"/>
          </a:xfrm>
          <a:prstGeom prst="rect">
            <a:avLst/>
          </a:prstGeom>
        </p:spPr>
      </p:pic>
      <p:sp>
        <p:nvSpPr>
          <p:cNvPr id="7" name="Forma libre 6"/>
          <p:cNvSpPr/>
          <p:nvPr/>
        </p:nvSpPr>
        <p:spPr>
          <a:xfrm>
            <a:off x="2915176" y="904094"/>
            <a:ext cx="1244593" cy="450597"/>
          </a:xfrm>
          <a:custGeom>
            <a:avLst/>
            <a:gdLst>
              <a:gd name="connsiteX0" fmla="*/ 817374 w 932426"/>
              <a:gd name="connsiteY0" fmla="*/ 59961 h 450597"/>
              <a:gd name="connsiteX1" fmla="*/ 757413 w 932426"/>
              <a:gd name="connsiteY1" fmla="*/ 44971 h 450597"/>
              <a:gd name="connsiteX2" fmla="*/ 734928 w 932426"/>
              <a:gd name="connsiteY2" fmla="*/ 29981 h 450597"/>
              <a:gd name="connsiteX3" fmla="*/ 682462 w 932426"/>
              <a:gd name="connsiteY3" fmla="*/ 14991 h 450597"/>
              <a:gd name="connsiteX4" fmla="*/ 629997 w 932426"/>
              <a:gd name="connsiteY4" fmla="*/ 0 h 450597"/>
              <a:gd name="connsiteX5" fmla="*/ 270233 w 932426"/>
              <a:gd name="connsiteY5" fmla="*/ 7495 h 450597"/>
              <a:gd name="connsiteX6" fmla="*/ 240252 w 932426"/>
              <a:gd name="connsiteY6" fmla="*/ 22486 h 450597"/>
              <a:gd name="connsiteX7" fmla="*/ 187787 w 932426"/>
              <a:gd name="connsiteY7" fmla="*/ 37476 h 450597"/>
              <a:gd name="connsiteX8" fmla="*/ 142816 w 932426"/>
              <a:gd name="connsiteY8" fmla="*/ 67456 h 450597"/>
              <a:gd name="connsiteX9" fmla="*/ 97846 w 932426"/>
              <a:gd name="connsiteY9" fmla="*/ 89941 h 450597"/>
              <a:gd name="connsiteX10" fmla="*/ 75361 w 932426"/>
              <a:gd name="connsiteY10" fmla="*/ 97436 h 450597"/>
              <a:gd name="connsiteX11" fmla="*/ 45380 w 932426"/>
              <a:gd name="connsiteY11" fmla="*/ 142407 h 450597"/>
              <a:gd name="connsiteX12" fmla="*/ 15400 w 932426"/>
              <a:gd name="connsiteY12" fmla="*/ 187377 h 450597"/>
              <a:gd name="connsiteX13" fmla="*/ 15400 w 932426"/>
              <a:gd name="connsiteY13" fmla="*/ 337279 h 450597"/>
              <a:gd name="connsiteX14" fmla="*/ 67866 w 932426"/>
              <a:gd name="connsiteY14" fmla="*/ 374754 h 450597"/>
              <a:gd name="connsiteX15" fmla="*/ 135321 w 932426"/>
              <a:gd name="connsiteY15" fmla="*/ 389745 h 450597"/>
              <a:gd name="connsiteX16" fmla="*/ 210272 w 932426"/>
              <a:gd name="connsiteY16" fmla="*/ 412230 h 450597"/>
              <a:gd name="connsiteX17" fmla="*/ 232757 w 932426"/>
              <a:gd name="connsiteY17" fmla="*/ 419725 h 450597"/>
              <a:gd name="connsiteX18" fmla="*/ 262738 w 932426"/>
              <a:gd name="connsiteY18" fmla="*/ 427220 h 450597"/>
              <a:gd name="connsiteX19" fmla="*/ 367669 w 932426"/>
              <a:gd name="connsiteY19" fmla="*/ 449705 h 450597"/>
              <a:gd name="connsiteX20" fmla="*/ 704948 w 932426"/>
              <a:gd name="connsiteY20" fmla="*/ 434715 h 450597"/>
              <a:gd name="connsiteX21" fmla="*/ 757413 w 932426"/>
              <a:gd name="connsiteY21" fmla="*/ 404735 h 450597"/>
              <a:gd name="connsiteX22" fmla="*/ 794888 w 932426"/>
              <a:gd name="connsiteY22" fmla="*/ 397240 h 450597"/>
              <a:gd name="connsiteX23" fmla="*/ 817374 w 932426"/>
              <a:gd name="connsiteY23" fmla="*/ 382250 h 450597"/>
              <a:gd name="connsiteX24" fmla="*/ 847354 w 932426"/>
              <a:gd name="connsiteY24" fmla="*/ 367259 h 450597"/>
              <a:gd name="connsiteX25" fmla="*/ 892325 w 932426"/>
              <a:gd name="connsiteY25" fmla="*/ 329784 h 450597"/>
              <a:gd name="connsiteX26" fmla="*/ 907315 w 932426"/>
              <a:gd name="connsiteY26" fmla="*/ 307299 h 450597"/>
              <a:gd name="connsiteX27" fmla="*/ 914810 w 932426"/>
              <a:gd name="connsiteY27" fmla="*/ 284813 h 450597"/>
              <a:gd name="connsiteX28" fmla="*/ 929800 w 932426"/>
              <a:gd name="connsiteY28" fmla="*/ 262328 h 450597"/>
              <a:gd name="connsiteX29" fmla="*/ 922305 w 932426"/>
              <a:gd name="connsiteY29" fmla="*/ 74951 h 450597"/>
              <a:gd name="connsiteX30" fmla="*/ 877334 w 932426"/>
              <a:gd name="connsiteY30" fmla="*/ 44971 h 450597"/>
              <a:gd name="connsiteX31" fmla="*/ 854849 w 932426"/>
              <a:gd name="connsiteY31" fmla="*/ 29981 h 450597"/>
              <a:gd name="connsiteX32" fmla="*/ 772403 w 932426"/>
              <a:gd name="connsiteY32" fmla="*/ 14991 h 450597"/>
              <a:gd name="connsiteX33" fmla="*/ 555046 w 932426"/>
              <a:gd name="connsiteY33" fmla="*/ 29981 h 450597"/>
              <a:gd name="connsiteX34" fmla="*/ 510075 w 932426"/>
              <a:gd name="connsiteY34" fmla="*/ 44971 h 450597"/>
              <a:gd name="connsiteX35" fmla="*/ 465105 w 932426"/>
              <a:gd name="connsiteY35" fmla="*/ 89941 h 450597"/>
              <a:gd name="connsiteX36" fmla="*/ 442620 w 932426"/>
              <a:gd name="connsiteY36" fmla="*/ 112427 h 4505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932426" h="450597">
                <a:moveTo>
                  <a:pt x="817374" y="59961"/>
                </a:moveTo>
                <a:cubicBezTo>
                  <a:pt x="803120" y="57110"/>
                  <a:pt x="772778" y="52654"/>
                  <a:pt x="757413" y="44971"/>
                </a:cubicBezTo>
                <a:cubicBezTo>
                  <a:pt x="749356" y="40943"/>
                  <a:pt x="742985" y="34009"/>
                  <a:pt x="734928" y="29981"/>
                </a:cubicBezTo>
                <a:cubicBezTo>
                  <a:pt x="722946" y="23990"/>
                  <a:pt x="693671" y="18194"/>
                  <a:pt x="682462" y="14991"/>
                </a:cubicBezTo>
                <a:cubicBezTo>
                  <a:pt x="607184" y="-6518"/>
                  <a:pt x="723733" y="23434"/>
                  <a:pt x="629997" y="0"/>
                </a:cubicBezTo>
                <a:cubicBezTo>
                  <a:pt x="510076" y="2498"/>
                  <a:pt x="389981" y="586"/>
                  <a:pt x="270233" y="7495"/>
                </a:cubicBezTo>
                <a:cubicBezTo>
                  <a:pt x="259078" y="8139"/>
                  <a:pt x="250714" y="18563"/>
                  <a:pt x="240252" y="22486"/>
                </a:cubicBezTo>
                <a:cubicBezTo>
                  <a:pt x="228309" y="26965"/>
                  <a:pt x="200332" y="30506"/>
                  <a:pt x="187787" y="37476"/>
                </a:cubicBezTo>
                <a:cubicBezTo>
                  <a:pt x="172038" y="46225"/>
                  <a:pt x="159907" y="61759"/>
                  <a:pt x="142816" y="67456"/>
                </a:cubicBezTo>
                <a:cubicBezTo>
                  <a:pt x="86299" y="86295"/>
                  <a:pt x="155963" y="60882"/>
                  <a:pt x="97846" y="89941"/>
                </a:cubicBezTo>
                <a:cubicBezTo>
                  <a:pt x="90780" y="93474"/>
                  <a:pt x="82856" y="94938"/>
                  <a:pt x="75361" y="97436"/>
                </a:cubicBezTo>
                <a:cubicBezTo>
                  <a:pt x="61027" y="140440"/>
                  <a:pt x="78131" y="100299"/>
                  <a:pt x="45380" y="142407"/>
                </a:cubicBezTo>
                <a:cubicBezTo>
                  <a:pt x="34319" y="156628"/>
                  <a:pt x="15400" y="187377"/>
                  <a:pt x="15400" y="187377"/>
                </a:cubicBezTo>
                <a:cubicBezTo>
                  <a:pt x="-2804" y="241991"/>
                  <a:pt x="-7340" y="246320"/>
                  <a:pt x="15400" y="337279"/>
                </a:cubicBezTo>
                <a:cubicBezTo>
                  <a:pt x="15885" y="339221"/>
                  <a:pt x="61453" y="371547"/>
                  <a:pt x="67866" y="374754"/>
                </a:cubicBezTo>
                <a:cubicBezTo>
                  <a:pt x="87319" y="384481"/>
                  <a:pt x="116120" y="385905"/>
                  <a:pt x="135321" y="389745"/>
                </a:cubicBezTo>
                <a:cubicBezTo>
                  <a:pt x="163642" y="395409"/>
                  <a:pt x="181589" y="402669"/>
                  <a:pt x="210272" y="412230"/>
                </a:cubicBezTo>
                <a:cubicBezTo>
                  <a:pt x="217767" y="414728"/>
                  <a:pt x="225092" y="417809"/>
                  <a:pt x="232757" y="419725"/>
                </a:cubicBezTo>
                <a:lnTo>
                  <a:pt x="262738" y="427220"/>
                </a:lnTo>
                <a:cubicBezTo>
                  <a:pt x="303442" y="454356"/>
                  <a:pt x="290777" y="451078"/>
                  <a:pt x="367669" y="449705"/>
                </a:cubicBezTo>
                <a:cubicBezTo>
                  <a:pt x="480188" y="447696"/>
                  <a:pt x="592522" y="439712"/>
                  <a:pt x="704948" y="434715"/>
                </a:cubicBezTo>
                <a:cubicBezTo>
                  <a:pt x="721396" y="423750"/>
                  <a:pt x="738395" y="411074"/>
                  <a:pt x="757413" y="404735"/>
                </a:cubicBezTo>
                <a:cubicBezTo>
                  <a:pt x="769498" y="400707"/>
                  <a:pt x="782396" y="399738"/>
                  <a:pt x="794888" y="397240"/>
                </a:cubicBezTo>
                <a:cubicBezTo>
                  <a:pt x="802383" y="392243"/>
                  <a:pt x="809553" y="386719"/>
                  <a:pt x="817374" y="382250"/>
                </a:cubicBezTo>
                <a:cubicBezTo>
                  <a:pt x="827075" y="376707"/>
                  <a:pt x="837879" y="373181"/>
                  <a:pt x="847354" y="367259"/>
                </a:cubicBezTo>
                <a:cubicBezTo>
                  <a:pt x="859012" y="359973"/>
                  <a:pt x="882064" y="342610"/>
                  <a:pt x="892325" y="329784"/>
                </a:cubicBezTo>
                <a:cubicBezTo>
                  <a:pt x="897952" y="322750"/>
                  <a:pt x="902318" y="314794"/>
                  <a:pt x="907315" y="307299"/>
                </a:cubicBezTo>
                <a:cubicBezTo>
                  <a:pt x="909813" y="299804"/>
                  <a:pt x="911277" y="291880"/>
                  <a:pt x="914810" y="284813"/>
                </a:cubicBezTo>
                <a:cubicBezTo>
                  <a:pt x="918838" y="276756"/>
                  <a:pt x="929478" y="271330"/>
                  <a:pt x="929800" y="262328"/>
                </a:cubicBezTo>
                <a:cubicBezTo>
                  <a:pt x="932031" y="199859"/>
                  <a:pt x="936972" y="135715"/>
                  <a:pt x="922305" y="74951"/>
                </a:cubicBezTo>
                <a:cubicBezTo>
                  <a:pt x="918078" y="57438"/>
                  <a:pt x="892324" y="54964"/>
                  <a:pt x="877334" y="44971"/>
                </a:cubicBezTo>
                <a:cubicBezTo>
                  <a:pt x="869839" y="39974"/>
                  <a:pt x="863588" y="32166"/>
                  <a:pt x="854849" y="29981"/>
                </a:cubicBezTo>
                <a:cubicBezTo>
                  <a:pt x="807730" y="18201"/>
                  <a:pt x="835066" y="23943"/>
                  <a:pt x="772403" y="14991"/>
                </a:cubicBezTo>
                <a:cubicBezTo>
                  <a:pt x="699951" y="19988"/>
                  <a:pt x="627201" y="21735"/>
                  <a:pt x="555046" y="29981"/>
                </a:cubicBezTo>
                <a:cubicBezTo>
                  <a:pt x="539347" y="31775"/>
                  <a:pt x="510075" y="44971"/>
                  <a:pt x="510075" y="44971"/>
                </a:cubicBezTo>
                <a:lnTo>
                  <a:pt x="465105" y="89941"/>
                </a:lnTo>
                <a:lnTo>
                  <a:pt x="442620" y="112427"/>
                </a:lnTo>
              </a:path>
            </a:pathLst>
          </a:cu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257066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20945C5-1670-4336-9800-C18243B7CD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O" dirty="0"/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D8663821-6EAF-4096-918E-4A286A61B1F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9144000" cy="7022593"/>
          </a:xfrm>
        </p:spPr>
      </p:pic>
      <p:sp>
        <p:nvSpPr>
          <p:cNvPr id="4" name="CuadroTexto 3"/>
          <p:cNvSpPr txBox="1"/>
          <p:nvPr/>
        </p:nvSpPr>
        <p:spPr>
          <a:xfrm>
            <a:off x="899015" y="6334780"/>
            <a:ext cx="76766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dirty="0"/>
              <a:t> http://scratch.mit.edu/signup/k2y9dxkhc</a:t>
            </a:r>
            <a:endParaRPr lang="es-CO" sz="2800" dirty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9014" y="764502"/>
            <a:ext cx="7735319" cy="5486395"/>
          </a:xfrm>
          <a:prstGeom prst="rect">
            <a:avLst/>
          </a:prstGeom>
        </p:spPr>
      </p:pic>
      <p:sp>
        <p:nvSpPr>
          <p:cNvPr id="7" name="Forma libre 6"/>
          <p:cNvSpPr/>
          <p:nvPr/>
        </p:nvSpPr>
        <p:spPr>
          <a:xfrm>
            <a:off x="5650882" y="1221698"/>
            <a:ext cx="932426" cy="450597"/>
          </a:xfrm>
          <a:custGeom>
            <a:avLst/>
            <a:gdLst>
              <a:gd name="connsiteX0" fmla="*/ 817374 w 932426"/>
              <a:gd name="connsiteY0" fmla="*/ 59961 h 450597"/>
              <a:gd name="connsiteX1" fmla="*/ 757413 w 932426"/>
              <a:gd name="connsiteY1" fmla="*/ 44971 h 450597"/>
              <a:gd name="connsiteX2" fmla="*/ 734928 w 932426"/>
              <a:gd name="connsiteY2" fmla="*/ 29981 h 450597"/>
              <a:gd name="connsiteX3" fmla="*/ 682462 w 932426"/>
              <a:gd name="connsiteY3" fmla="*/ 14991 h 450597"/>
              <a:gd name="connsiteX4" fmla="*/ 629997 w 932426"/>
              <a:gd name="connsiteY4" fmla="*/ 0 h 450597"/>
              <a:gd name="connsiteX5" fmla="*/ 270233 w 932426"/>
              <a:gd name="connsiteY5" fmla="*/ 7495 h 450597"/>
              <a:gd name="connsiteX6" fmla="*/ 240252 w 932426"/>
              <a:gd name="connsiteY6" fmla="*/ 22486 h 450597"/>
              <a:gd name="connsiteX7" fmla="*/ 187787 w 932426"/>
              <a:gd name="connsiteY7" fmla="*/ 37476 h 450597"/>
              <a:gd name="connsiteX8" fmla="*/ 142816 w 932426"/>
              <a:gd name="connsiteY8" fmla="*/ 67456 h 450597"/>
              <a:gd name="connsiteX9" fmla="*/ 97846 w 932426"/>
              <a:gd name="connsiteY9" fmla="*/ 89941 h 450597"/>
              <a:gd name="connsiteX10" fmla="*/ 75361 w 932426"/>
              <a:gd name="connsiteY10" fmla="*/ 97436 h 450597"/>
              <a:gd name="connsiteX11" fmla="*/ 45380 w 932426"/>
              <a:gd name="connsiteY11" fmla="*/ 142407 h 450597"/>
              <a:gd name="connsiteX12" fmla="*/ 15400 w 932426"/>
              <a:gd name="connsiteY12" fmla="*/ 187377 h 450597"/>
              <a:gd name="connsiteX13" fmla="*/ 15400 w 932426"/>
              <a:gd name="connsiteY13" fmla="*/ 337279 h 450597"/>
              <a:gd name="connsiteX14" fmla="*/ 67866 w 932426"/>
              <a:gd name="connsiteY14" fmla="*/ 374754 h 450597"/>
              <a:gd name="connsiteX15" fmla="*/ 135321 w 932426"/>
              <a:gd name="connsiteY15" fmla="*/ 389745 h 450597"/>
              <a:gd name="connsiteX16" fmla="*/ 210272 w 932426"/>
              <a:gd name="connsiteY16" fmla="*/ 412230 h 450597"/>
              <a:gd name="connsiteX17" fmla="*/ 232757 w 932426"/>
              <a:gd name="connsiteY17" fmla="*/ 419725 h 450597"/>
              <a:gd name="connsiteX18" fmla="*/ 262738 w 932426"/>
              <a:gd name="connsiteY18" fmla="*/ 427220 h 450597"/>
              <a:gd name="connsiteX19" fmla="*/ 367669 w 932426"/>
              <a:gd name="connsiteY19" fmla="*/ 449705 h 450597"/>
              <a:gd name="connsiteX20" fmla="*/ 704948 w 932426"/>
              <a:gd name="connsiteY20" fmla="*/ 434715 h 450597"/>
              <a:gd name="connsiteX21" fmla="*/ 757413 w 932426"/>
              <a:gd name="connsiteY21" fmla="*/ 404735 h 450597"/>
              <a:gd name="connsiteX22" fmla="*/ 794888 w 932426"/>
              <a:gd name="connsiteY22" fmla="*/ 397240 h 450597"/>
              <a:gd name="connsiteX23" fmla="*/ 817374 w 932426"/>
              <a:gd name="connsiteY23" fmla="*/ 382250 h 450597"/>
              <a:gd name="connsiteX24" fmla="*/ 847354 w 932426"/>
              <a:gd name="connsiteY24" fmla="*/ 367259 h 450597"/>
              <a:gd name="connsiteX25" fmla="*/ 892325 w 932426"/>
              <a:gd name="connsiteY25" fmla="*/ 329784 h 450597"/>
              <a:gd name="connsiteX26" fmla="*/ 907315 w 932426"/>
              <a:gd name="connsiteY26" fmla="*/ 307299 h 450597"/>
              <a:gd name="connsiteX27" fmla="*/ 914810 w 932426"/>
              <a:gd name="connsiteY27" fmla="*/ 284813 h 450597"/>
              <a:gd name="connsiteX28" fmla="*/ 929800 w 932426"/>
              <a:gd name="connsiteY28" fmla="*/ 262328 h 450597"/>
              <a:gd name="connsiteX29" fmla="*/ 922305 w 932426"/>
              <a:gd name="connsiteY29" fmla="*/ 74951 h 450597"/>
              <a:gd name="connsiteX30" fmla="*/ 877334 w 932426"/>
              <a:gd name="connsiteY30" fmla="*/ 44971 h 450597"/>
              <a:gd name="connsiteX31" fmla="*/ 854849 w 932426"/>
              <a:gd name="connsiteY31" fmla="*/ 29981 h 450597"/>
              <a:gd name="connsiteX32" fmla="*/ 772403 w 932426"/>
              <a:gd name="connsiteY32" fmla="*/ 14991 h 450597"/>
              <a:gd name="connsiteX33" fmla="*/ 555046 w 932426"/>
              <a:gd name="connsiteY33" fmla="*/ 29981 h 450597"/>
              <a:gd name="connsiteX34" fmla="*/ 510075 w 932426"/>
              <a:gd name="connsiteY34" fmla="*/ 44971 h 450597"/>
              <a:gd name="connsiteX35" fmla="*/ 465105 w 932426"/>
              <a:gd name="connsiteY35" fmla="*/ 89941 h 450597"/>
              <a:gd name="connsiteX36" fmla="*/ 442620 w 932426"/>
              <a:gd name="connsiteY36" fmla="*/ 112427 h 4505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932426" h="450597">
                <a:moveTo>
                  <a:pt x="817374" y="59961"/>
                </a:moveTo>
                <a:cubicBezTo>
                  <a:pt x="803120" y="57110"/>
                  <a:pt x="772778" y="52654"/>
                  <a:pt x="757413" y="44971"/>
                </a:cubicBezTo>
                <a:cubicBezTo>
                  <a:pt x="749356" y="40943"/>
                  <a:pt x="742985" y="34009"/>
                  <a:pt x="734928" y="29981"/>
                </a:cubicBezTo>
                <a:cubicBezTo>
                  <a:pt x="722946" y="23990"/>
                  <a:pt x="693671" y="18194"/>
                  <a:pt x="682462" y="14991"/>
                </a:cubicBezTo>
                <a:cubicBezTo>
                  <a:pt x="607184" y="-6518"/>
                  <a:pt x="723733" y="23434"/>
                  <a:pt x="629997" y="0"/>
                </a:cubicBezTo>
                <a:cubicBezTo>
                  <a:pt x="510076" y="2498"/>
                  <a:pt x="389981" y="586"/>
                  <a:pt x="270233" y="7495"/>
                </a:cubicBezTo>
                <a:cubicBezTo>
                  <a:pt x="259078" y="8139"/>
                  <a:pt x="250714" y="18563"/>
                  <a:pt x="240252" y="22486"/>
                </a:cubicBezTo>
                <a:cubicBezTo>
                  <a:pt x="228309" y="26965"/>
                  <a:pt x="200332" y="30506"/>
                  <a:pt x="187787" y="37476"/>
                </a:cubicBezTo>
                <a:cubicBezTo>
                  <a:pt x="172038" y="46225"/>
                  <a:pt x="159907" y="61759"/>
                  <a:pt x="142816" y="67456"/>
                </a:cubicBezTo>
                <a:cubicBezTo>
                  <a:pt x="86299" y="86295"/>
                  <a:pt x="155963" y="60882"/>
                  <a:pt x="97846" y="89941"/>
                </a:cubicBezTo>
                <a:cubicBezTo>
                  <a:pt x="90780" y="93474"/>
                  <a:pt x="82856" y="94938"/>
                  <a:pt x="75361" y="97436"/>
                </a:cubicBezTo>
                <a:cubicBezTo>
                  <a:pt x="61027" y="140440"/>
                  <a:pt x="78131" y="100299"/>
                  <a:pt x="45380" y="142407"/>
                </a:cubicBezTo>
                <a:cubicBezTo>
                  <a:pt x="34319" y="156628"/>
                  <a:pt x="15400" y="187377"/>
                  <a:pt x="15400" y="187377"/>
                </a:cubicBezTo>
                <a:cubicBezTo>
                  <a:pt x="-2804" y="241991"/>
                  <a:pt x="-7340" y="246320"/>
                  <a:pt x="15400" y="337279"/>
                </a:cubicBezTo>
                <a:cubicBezTo>
                  <a:pt x="15885" y="339221"/>
                  <a:pt x="61453" y="371547"/>
                  <a:pt x="67866" y="374754"/>
                </a:cubicBezTo>
                <a:cubicBezTo>
                  <a:pt x="87319" y="384481"/>
                  <a:pt x="116120" y="385905"/>
                  <a:pt x="135321" y="389745"/>
                </a:cubicBezTo>
                <a:cubicBezTo>
                  <a:pt x="163642" y="395409"/>
                  <a:pt x="181589" y="402669"/>
                  <a:pt x="210272" y="412230"/>
                </a:cubicBezTo>
                <a:cubicBezTo>
                  <a:pt x="217767" y="414728"/>
                  <a:pt x="225092" y="417809"/>
                  <a:pt x="232757" y="419725"/>
                </a:cubicBezTo>
                <a:lnTo>
                  <a:pt x="262738" y="427220"/>
                </a:lnTo>
                <a:cubicBezTo>
                  <a:pt x="303442" y="454356"/>
                  <a:pt x="290777" y="451078"/>
                  <a:pt x="367669" y="449705"/>
                </a:cubicBezTo>
                <a:cubicBezTo>
                  <a:pt x="480188" y="447696"/>
                  <a:pt x="592522" y="439712"/>
                  <a:pt x="704948" y="434715"/>
                </a:cubicBezTo>
                <a:cubicBezTo>
                  <a:pt x="721396" y="423750"/>
                  <a:pt x="738395" y="411074"/>
                  <a:pt x="757413" y="404735"/>
                </a:cubicBezTo>
                <a:cubicBezTo>
                  <a:pt x="769498" y="400707"/>
                  <a:pt x="782396" y="399738"/>
                  <a:pt x="794888" y="397240"/>
                </a:cubicBezTo>
                <a:cubicBezTo>
                  <a:pt x="802383" y="392243"/>
                  <a:pt x="809553" y="386719"/>
                  <a:pt x="817374" y="382250"/>
                </a:cubicBezTo>
                <a:cubicBezTo>
                  <a:pt x="827075" y="376707"/>
                  <a:pt x="837879" y="373181"/>
                  <a:pt x="847354" y="367259"/>
                </a:cubicBezTo>
                <a:cubicBezTo>
                  <a:pt x="859012" y="359973"/>
                  <a:pt x="882064" y="342610"/>
                  <a:pt x="892325" y="329784"/>
                </a:cubicBezTo>
                <a:cubicBezTo>
                  <a:pt x="897952" y="322750"/>
                  <a:pt x="902318" y="314794"/>
                  <a:pt x="907315" y="307299"/>
                </a:cubicBezTo>
                <a:cubicBezTo>
                  <a:pt x="909813" y="299804"/>
                  <a:pt x="911277" y="291880"/>
                  <a:pt x="914810" y="284813"/>
                </a:cubicBezTo>
                <a:cubicBezTo>
                  <a:pt x="918838" y="276756"/>
                  <a:pt x="929478" y="271330"/>
                  <a:pt x="929800" y="262328"/>
                </a:cubicBezTo>
                <a:cubicBezTo>
                  <a:pt x="932031" y="199859"/>
                  <a:pt x="936972" y="135715"/>
                  <a:pt x="922305" y="74951"/>
                </a:cubicBezTo>
                <a:cubicBezTo>
                  <a:pt x="918078" y="57438"/>
                  <a:pt x="892324" y="54964"/>
                  <a:pt x="877334" y="44971"/>
                </a:cubicBezTo>
                <a:cubicBezTo>
                  <a:pt x="869839" y="39974"/>
                  <a:pt x="863588" y="32166"/>
                  <a:pt x="854849" y="29981"/>
                </a:cubicBezTo>
                <a:cubicBezTo>
                  <a:pt x="807730" y="18201"/>
                  <a:pt x="835066" y="23943"/>
                  <a:pt x="772403" y="14991"/>
                </a:cubicBezTo>
                <a:cubicBezTo>
                  <a:pt x="699951" y="19988"/>
                  <a:pt x="627201" y="21735"/>
                  <a:pt x="555046" y="29981"/>
                </a:cubicBezTo>
                <a:cubicBezTo>
                  <a:pt x="539347" y="31775"/>
                  <a:pt x="510075" y="44971"/>
                  <a:pt x="510075" y="44971"/>
                </a:cubicBezTo>
                <a:lnTo>
                  <a:pt x="465105" y="89941"/>
                </a:lnTo>
                <a:lnTo>
                  <a:pt x="442620" y="112427"/>
                </a:lnTo>
              </a:path>
            </a:pathLst>
          </a:cu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014945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37F893D-BA6F-40E8-8C0B-6056E1826E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O"/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1669ECAE-0385-424E-8350-90322FEBED6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26622" y="-857250"/>
            <a:ext cx="10242122" cy="8629650"/>
          </a:xfrm>
        </p:spPr>
      </p:pic>
      <p:grpSp>
        <p:nvGrpSpPr>
          <p:cNvPr id="21" name="Grupo 20"/>
          <p:cNvGrpSpPr/>
          <p:nvPr/>
        </p:nvGrpSpPr>
        <p:grpSpPr>
          <a:xfrm>
            <a:off x="732834" y="5968090"/>
            <a:ext cx="8218510" cy="740596"/>
            <a:chOff x="81888" y="6047874"/>
            <a:chExt cx="8990096" cy="810126"/>
          </a:xfrm>
        </p:grpSpPr>
        <p:sp>
          <p:nvSpPr>
            <p:cNvPr id="22" name="Rectángulo redondeado 21"/>
            <p:cNvSpPr/>
            <p:nvPr/>
          </p:nvSpPr>
          <p:spPr>
            <a:xfrm>
              <a:off x="81888" y="6047874"/>
              <a:ext cx="8990096" cy="810126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pic>
          <p:nvPicPr>
            <p:cNvPr id="23" name="Imagen 22"/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80226" y="6179118"/>
              <a:ext cx="2029808" cy="507452"/>
            </a:xfrm>
            <a:prstGeom prst="rect">
              <a:avLst/>
            </a:prstGeom>
          </p:spPr>
        </p:pic>
        <p:pic>
          <p:nvPicPr>
            <p:cNvPr id="24" name="Imagen 23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4794" b="24793"/>
            <a:stretch/>
          </p:blipFill>
          <p:spPr>
            <a:xfrm>
              <a:off x="1602761" y="6192767"/>
              <a:ext cx="1338482" cy="525486"/>
            </a:xfrm>
            <a:prstGeom prst="rect">
              <a:avLst/>
            </a:prstGeom>
          </p:spPr>
        </p:pic>
        <p:pic>
          <p:nvPicPr>
            <p:cNvPr id="25" name="Imagen 24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43890" y="6226516"/>
              <a:ext cx="1231241" cy="439951"/>
            </a:xfrm>
            <a:prstGeom prst="rect">
              <a:avLst/>
            </a:prstGeom>
          </p:spPr>
        </p:pic>
        <p:pic>
          <p:nvPicPr>
            <p:cNvPr id="26" name="Imagen 25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32001" y="6284974"/>
              <a:ext cx="1183112" cy="395141"/>
            </a:xfrm>
            <a:prstGeom prst="rect">
              <a:avLst/>
            </a:prstGeom>
          </p:spPr>
        </p:pic>
        <p:pic>
          <p:nvPicPr>
            <p:cNvPr id="27" name="Imagen 26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69386" y="6212345"/>
              <a:ext cx="1355404" cy="586772"/>
            </a:xfrm>
            <a:prstGeom prst="rect">
              <a:avLst/>
            </a:prstGeom>
          </p:spPr>
        </p:pic>
        <p:pic>
          <p:nvPicPr>
            <p:cNvPr id="28" name="Imagen 27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4553" y="6173016"/>
              <a:ext cx="1411303" cy="520748"/>
            </a:xfrm>
            <a:prstGeom prst="rect">
              <a:avLst/>
            </a:prstGeom>
          </p:spPr>
        </p:pic>
      </p:grpSp>
      <p:sp>
        <p:nvSpPr>
          <p:cNvPr id="3" name="CuadroTexto 2"/>
          <p:cNvSpPr txBox="1"/>
          <p:nvPr/>
        </p:nvSpPr>
        <p:spPr>
          <a:xfrm>
            <a:off x="732834" y="1937444"/>
            <a:ext cx="7944787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6600" dirty="0" smtClean="0"/>
              <a:t>¿Cómo desarrollar     el pensamiento computacional?</a:t>
            </a:r>
            <a:endParaRPr lang="es-CO" sz="6600" dirty="0"/>
          </a:p>
        </p:txBody>
      </p:sp>
    </p:spTree>
    <p:extLst>
      <p:ext uri="{BB962C8B-B14F-4D97-AF65-F5344CB8AC3E}">
        <p14:creationId xmlns:p14="http://schemas.microsoft.com/office/powerpoint/2010/main" val="3963381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20945C5-1670-4336-9800-C18243B7CD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O" dirty="0"/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D8663821-6EAF-4096-918E-4A286A61B1F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9144000" cy="7022593"/>
          </a:xfrm>
        </p:spPr>
      </p:pic>
      <p:sp>
        <p:nvSpPr>
          <p:cNvPr id="6" name="CuadroTexto 5"/>
          <p:cNvSpPr txBox="1"/>
          <p:nvPr/>
        </p:nvSpPr>
        <p:spPr>
          <a:xfrm>
            <a:off x="962245" y="2125639"/>
            <a:ext cx="7553105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 smtClean="0">
                <a:latin typeface="Arial Narrow" panose="020B0606020202030204" pitchFamily="34" charset="0"/>
              </a:rPr>
              <a:t>6. </a:t>
            </a:r>
            <a:r>
              <a:rPr lang="es-ES" sz="2000" b="1" dirty="0">
                <a:latin typeface="Arial Narrow" panose="020B0606020202030204" pitchFamily="34" charset="0"/>
              </a:rPr>
              <a:t>SUMAR DOS NÚMEROS</a:t>
            </a:r>
          </a:p>
          <a:p>
            <a:r>
              <a:rPr lang="es-ES" sz="2000" dirty="0">
                <a:latin typeface="Arial Narrow" panose="020B0606020202030204" pitchFamily="34" charset="0"/>
              </a:rPr>
              <a:t>Se deben solicitar dos números por pantalla, sumarlos y mostrar el resultado.  Se deben tener las variables desplegadas en el escenario. </a:t>
            </a:r>
            <a:endParaRPr lang="es-ES" sz="2000" dirty="0" smtClean="0">
              <a:latin typeface="Arial Narrow" panose="020B0606020202030204" pitchFamily="34" charset="0"/>
            </a:endParaRPr>
          </a:p>
          <a:p>
            <a:r>
              <a:rPr lang="es-ES" sz="2000" i="1" dirty="0" smtClean="0">
                <a:latin typeface="Arial Narrow" panose="020B0606020202030204" pitchFamily="34" charset="0"/>
              </a:rPr>
              <a:t>Objetivo</a:t>
            </a:r>
            <a:r>
              <a:rPr lang="es-ES" sz="2000" i="1" dirty="0">
                <a:latin typeface="Arial Narrow" panose="020B0606020202030204" pitchFamily="34" charset="0"/>
              </a:rPr>
              <a:t>: Practicar el manejo de variables e interacción con </a:t>
            </a:r>
            <a:r>
              <a:rPr lang="es-ES" sz="2000" i="1" dirty="0" smtClean="0">
                <a:latin typeface="Arial Narrow" panose="020B0606020202030204" pitchFamily="34" charset="0"/>
              </a:rPr>
              <a:t/>
            </a:r>
            <a:br>
              <a:rPr lang="es-ES" sz="2000" i="1" dirty="0" smtClean="0">
                <a:latin typeface="Arial Narrow" panose="020B0606020202030204" pitchFamily="34" charset="0"/>
              </a:rPr>
            </a:br>
            <a:r>
              <a:rPr lang="es-ES" sz="2000" i="1" dirty="0" smtClean="0">
                <a:latin typeface="Arial Narrow" panose="020B0606020202030204" pitchFamily="34" charset="0"/>
              </a:rPr>
              <a:t>el </a:t>
            </a:r>
            <a:r>
              <a:rPr lang="es-ES" sz="2000" i="1" dirty="0">
                <a:latin typeface="Arial Narrow" panose="020B0606020202030204" pitchFamily="34" charset="0"/>
              </a:rPr>
              <a:t>usuario del programa.</a:t>
            </a:r>
          </a:p>
          <a:p>
            <a:r>
              <a:rPr lang="es-ES" sz="2000" dirty="0" smtClean="0">
                <a:latin typeface="Arial Narrow" panose="020B0606020202030204" pitchFamily="34" charset="0"/>
              </a:rPr>
              <a:t>    </a:t>
            </a:r>
          </a:p>
          <a:p>
            <a:r>
              <a:rPr lang="es-ES" sz="2000" dirty="0">
                <a:latin typeface="Arial Narrow" panose="020B0606020202030204" pitchFamily="34" charset="0"/>
              </a:rPr>
              <a:t> </a:t>
            </a:r>
            <a:r>
              <a:rPr lang="es-ES" sz="2000" dirty="0" smtClean="0">
                <a:latin typeface="Arial Narrow" panose="020B0606020202030204" pitchFamily="34" charset="0"/>
              </a:rPr>
              <a:t>  </a:t>
            </a:r>
            <a:endParaRPr lang="es-CO" sz="2000" dirty="0">
              <a:latin typeface="Arial Narrow" panose="020B0606020202030204" pitchFamily="34" charset="0"/>
            </a:endParaRPr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104598" y="4824706"/>
            <a:ext cx="3722673" cy="19133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671806" y="4169184"/>
            <a:ext cx="3698657" cy="1897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" name="Picture 6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420041" y="3345384"/>
            <a:ext cx="1993432" cy="16972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CuadroTexto 9"/>
          <p:cNvSpPr txBox="1"/>
          <p:nvPr/>
        </p:nvSpPr>
        <p:spPr>
          <a:xfrm>
            <a:off x="7848156" y="880498"/>
            <a:ext cx="65434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6000" b="1" dirty="0">
                <a:solidFill>
                  <a:srgbClr val="F9A83A"/>
                </a:solidFill>
                <a:latin typeface="Comic Sans MS" panose="030F0702030302020204" pitchFamily="66" charset="0"/>
              </a:rPr>
              <a:t>6</a:t>
            </a:r>
            <a:endParaRPr lang="es-CO" sz="6000" b="1" dirty="0">
              <a:solidFill>
                <a:srgbClr val="F9A83A"/>
              </a:solidFill>
              <a:latin typeface="Comic Sans MS" panose="030F0702030302020204" pitchFamily="66" charset="0"/>
            </a:endParaRPr>
          </a:p>
        </p:txBody>
      </p:sp>
      <p:pic>
        <p:nvPicPr>
          <p:cNvPr id="11" name="Picture 2" descr="https://kirkbi-cdn-001-media.azureedge.net/cache/7/9/9/5/d/0/7995d08fbf39d76da1662e0b0acc5a5c0ebf3284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568" y="446831"/>
            <a:ext cx="4451524" cy="18829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78050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20945C5-1670-4336-9800-C18243B7CD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O" dirty="0"/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D8663821-6EAF-4096-918E-4A286A61B1F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9144000" cy="7022593"/>
          </a:xfrm>
        </p:spPr>
      </p:pic>
      <p:sp>
        <p:nvSpPr>
          <p:cNvPr id="6" name="CuadroTexto 5"/>
          <p:cNvSpPr txBox="1"/>
          <p:nvPr/>
        </p:nvSpPr>
        <p:spPr>
          <a:xfrm>
            <a:off x="962245" y="2125639"/>
            <a:ext cx="755310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 smtClean="0">
                <a:latin typeface="Arial Narrow" panose="020B0606020202030204" pitchFamily="34" charset="0"/>
              </a:rPr>
              <a:t>7. </a:t>
            </a:r>
            <a:r>
              <a:rPr lang="es-ES" sz="2000" b="1" dirty="0">
                <a:latin typeface="Arial Narrow" panose="020B0606020202030204" pitchFamily="34" charset="0"/>
              </a:rPr>
              <a:t>CONTEO</a:t>
            </a:r>
          </a:p>
          <a:p>
            <a:r>
              <a:rPr lang="es-ES" sz="2000" dirty="0">
                <a:latin typeface="Arial Narrow" panose="020B0606020202030204" pitchFamily="34" charset="0"/>
              </a:rPr>
              <a:t>Se solicita generar un contador de los números del 1 al 10. Los números se deben mostrar en una variable desplegada en pantalla. </a:t>
            </a:r>
            <a:endParaRPr lang="es-ES" sz="2000" dirty="0" smtClean="0">
              <a:latin typeface="Arial Narrow" panose="020B0606020202030204" pitchFamily="34" charset="0"/>
            </a:endParaRPr>
          </a:p>
          <a:p>
            <a:r>
              <a:rPr lang="es-ES" sz="2000" i="1" dirty="0" smtClean="0">
                <a:latin typeface="Arial Narrow" panose="020B0606020202030204" pitchFamily="34" charset="0"/>
              </a:rPr>
              <a:t>Objetivo</a:t>
            </a:r>
            <a:r>
              <a:rPr lang="es-ES" sz="2000" i="1" dirty="0">
                <a:latin typeface="Arial Narrow" panose="020B0606020202030204" pitchFamily="34" charset="0"/>
              </a:rPr>
              <a:t>: practicar el uso de variables.</a:t>
            </a:r>
          </a:p>
          <a:p>
            <a:r>
              <a:rPr lang="es-ES" sz="2000" dirty="0" smtClean="0">
                <a:latin typeface="Arial Narrow" panose="020B0606020202030204" pitchFamily="34" charset="0"/>
              </a:rPr>
              <a:t>    </a:t>
            </a:r>
          </a:p>
          <a:p>
            <a:r>
              <a:rPr lang="es-ES" sz="2000" dirty="0">
                <a:latin typeface="Arial Narrow" panose="020B0606020202030204" pitchFamily="34" charset="0"/>
              </a:rPr>
              <a:t> </a:t>
            </a:r>
            <a:r>
              <a:rPr lang="es-ES" sz="2000" dirty="0" smtClean="0">
                <a:latin typeface="Arial Narrow" panose="020B0606020202030204" pitchFamily="34" charset="0"/>
              </a:rPr>
              <a:t>  </a:t>
            </a:r>
            <a:endParaRPr lang="es-CO" sz="2000" dirty="0">
              <a:latin typeface="Arial Narrow" panose="020B0606020202030204" pitchFamily="34" charset="0"/>
            </a:endParaRPr>
          </a:p>
        </p:txBody>
      </p:sp>
      <p:sp>
        <p:nvSpPr>
          <p:cNvPr id="7" name="CuadroTexto 6"/>
          <p:cNvSpPr txBox="1"/>
          <p:nvPr/>
        </p:nvSpPr>
        <p:spPr>
          <a:xfrm>
            <a:off x="7848156" y="880498"/>
            <a:ext cx="65434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6000" b="1" dirty="0" smtClean="0">
                <a:solidFill>
                  <a:srgbClr val="F9A83A"/>
                </a:solidFill>
                <a:latin typeface="Comic Sans MS" panose="030F0702030302020204" pitchFamily="66" charset="0"/>
              </a:rPr>
              <a:t>7</a:t>
            </a:r>
            <a:endParaRPr lang="es-CO" sz="6000" b="1" dirty="0">
              <a:solidFill>
                <a:srgbClr val="F9A83A"/>
              </a:solidFill>
              <a:latin typeface="Comic Sans MS" panose="030F0702030302020204" pitchFamily="66" charset="0"/>
            </a:endParaRPr>
          </a:p>
        </p:txBody>
      </p:sp>
      <p:pic>
        <p:nvPicPr>
          <p:cNvPr id="8" name="Picture 2" descr="https://kirkbi-cdn-001-media.azureedge.net/cache/7/9/9/5/d/0/7995d08fbf39d76da1662e0b0acc5a5c0ebf3284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568" y="446831"/>
            <a:ext cx="4451524" cy="18829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71390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20945C5-1670-4336-9800-C18243B7CD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O" dirty="0"/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D8663821-6EAF-4096-918E-4A286A61B1F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9144000" cy="7022593"/>
          </a:xfrm>
        </p:spPr>
      </p:pic>
      <p:sp>
        <p:nvSpPr>
          <p:cNvPr id="6" name="CuadroTexto 5"/>
          <p:cNvSpPr txBox="1"/>
          <p:nvPr/>
        </p:nvSpPr>
        <p:spPr>
          <a:xfrm>
            <a:off x="962245" y="2125639"/>
            <a:ext cx="7553105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>
                <a:latin typeface="Arial Narrow" panose="020B0606020202030204" pitchFamily="34" charset="0"/>
              </a:rPr>
              <a:t>8. DIBUJO BÁSICO DE FIGURAS GEOMÉTRICAS</a:t>
            </a:r>
          </a:p>
          <a:p>
            <a:r>
              <a:rPr lang="es-ES" sz="2000" dirty="0">
                <a:latin typeface="Arial Narrow" panose="020B0606020202030204" pitchFamily="34" charset="0"/>
              </a:rPr>
              <a:t>Elaborar un programa que dibuje un cuadrado</a:t>
            </a:r>
            <a:r>
              <a:rPr lang="es-ES" sz="2000" dirty="0" smtClean="0">
                <a:latin typeface="Arial Narrow" panose="020B0606020202030204" pitchFamily="34" charset="0"/>
              </a:rPr>
              <a:t>.</a:t>
            </a:r>
          </a:p>
          <a:p>
            <a:endParaRPr lang="es-ES" sz="2000" dirty="0">
              <a:latin typeface="Arial Narrow" panose="020B0606020202030204" pitchFamily="34" charset="0"/>
            </a:endParaRPr>
          </a:p>
          <a:p>
            <a:endParaRPr lang="es-ES" sz="2000" dirty="0" smtClean="0">
              <a:latin typeface="Arial Narrow" panose="020B0606020202030204" pitchFamily="34" charset="0"/>
            </a:endParaRPr>
          </a:p>
          <a:p>
            <a:endParaRPr lang="es-ES" sz="2000" dirty="0">
              <a:latin typeface="Arial Narrow" panose="020B0606020202030204" pitchFamily="34" charset="0"/>
            </a:endParaRPr>
          </a:p>
          <a:p>
            <a:r>
              <a:rPr lang="es-ES" sz="2000" dirty="0" smtClean="0">
                <a:latin typeface="Arial Narrow" panose="020B0606020202030204" pitchFamily="34" charset="0"/>
              </a:rPr>
              <a:t>Dibujar </a:t>
            </a:r>
            <a:r>
              <a:rPr lang="es-ES" sz="2000" dirty="0">
                <a:latin typeface="Arial Narrow" panose="020B0606020202030204" pitchFamily="34" charset="0"/>
              </a:rPr>
              <a:t>una estrella con 10 cuadrados. </a:t>
            </a:r>
            <a:endParaRPr lang="es-ES" sz="2000" dirty="0" smtClean="0">
              <a:latin typeface="Arial Narrow" panose="020B0606020202030204" pitchFamily="34" charset="0"/>
            </a:endParaRPr>
          </a:p>
          <a:p>
            <a:endParaRPr lang="es-ES" sz="2000" i="1" dirty="0" smtClean="0">
              <a:latin typeface="Arial Narrow" panose="020B0606020202030204" pitchFamily="34" charset="0"/>
            </a:endParaRPr>
          </a:p>
          <a:p>
            <a:endParaRPr lang="es-ES" sz="2000" i="1" dirty="0" smtClean="0">
              <a:latin typeface="Arial Narrow" panose="020B0606020202030204" pitchFamily="34" charset="0"/>
            </a:endParaRPr>
          </a:p>
          <a:p>
            <a:endParaRPr lang="es-ES" sz="2000" i="1" dirty="0">
              <a:latin typeface="Arial Narrow" panose="020B0606020202030204" pitchFamily="34" charset="0"/>
            </a:endParaRPr>
          </a:p>
          <a:p>
            <a:endParaRPr lang="es-ES" sz="2000" i="1" dirty="0">
              <a:latin typeface="Arial Narrow" panose="020B0606020202030204" pitchFamily="34" charset="0"/>
            </a:endParaRPr>
          </a:p>
          <a:p>
            <a:endParaRPr lang="es-ES" sz="2000" i="1" dirty="0" smtClean="0">
              <a:latin typeface="Arial Narrow" panose="020B0606020202030204" pitchFamily="34" charset="0"/>
            </a:endParaRPr>
          </a:p>
          <a:p>
            <a:endParaRPr lang="es-ES" sz="2000" i="1" dirty="0">
              <a:latin typeface="Arial Narrow" panose="020B0606020202030204" pitchFamily="34" charset="0"/>
            </a:endParaRPr>
          </a:p>
          <a:p>
            <a:r>
              <a:rPr lang="es-ES" sz="2000" i="1" dirty="0" smtClean="0">
                <a:latin typeface="Arial Narrow" panose="020B0606020202030204" pitchFamily="34" charset="0"/>
              </a:rPr>
              <a:t>Objetivo</a:t>
            </a:r>
            <a:r>
              <a:rPr lang="es-ES" sz="2000" i="1" dirty="0">
                <a:latin typeface="Arial Narrow" panose="020B0606020202030204" pitchFamily="34" charset="0"/>
              </a:rPr>
              <a:t>: Practicar el manejo de repetitivas y la herramienta de dibujo</a:t>
            </a:r>
            <a:r>
              <a:rPr lang="es-ES" sz="2000" i="1" dirty="0" smtClean="0">
                <a:latin typeface="Arial Narrow" panose="020B0606020202030204" pitchFamily="34" charset="0"/>
              </a:rPr>
              <a:t>.</a:t>
            </a:r>
            <a:r>
              <a:rPr lang="es-ES" sz="2000" dirty="0" smtClean="0">
                <a:latin typeface="Arial Narrow" panose="020B0606020202030204" pitchFamily="34" charset="0"/>
              </a:rPr>
              <a:t>   </a:t>
            </a:r>
            <a:endParaRPr lang="es-CO" sz="2000" dirty="0">
              <a:latin typeface="Arial Narrow" panose="020B0606020202030204" pitchFamily="34" charset="0"/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5868649" y="2563317"/>
            <a:ext cx="1154243" cy="1154243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7" name="5 Imagen"/>
          <p:cNvPicPr/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249828" y="3876976"/>
            <a:ext cx="1773064" cy="17251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ángulo 7"/>
          <p:cNvSpPr/>
          <p:nvPr/>
        </p:nvSpPr>
        <p:spPr>
          <a:xfrm>
            <a:off x="962245" y="3740045"/>
            <a:ext cx="6697729" cy="2443397"/>
          </a:xfrm>
          <a:prstGeom prst="rect">
            <a:avLst/>
          </a:prstGeom>
          <a:solidFill>
            <a:srgbClr val="EEEEEE"/>
          </a:solidFill>
          <a:ln>
            <a:solidFill>
              <a:srgbClr val="EEEEE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" name="CuadroTexto 8"/>
          <p:cNvSpPr txBox="1"/>
          <p:nvPr/>
        </p:nvSpPr>
        <p:spPr>
          <a:xfrm>
            <a:off x="7848156" y="880498"/>
            <a:ext cx="65434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6000" b="1" dirty="0">
                <a:solidFill>
                  <a:srgbClr val="F9A83A"/>
                </a:solidFill>
                <a:latin typeface="Comic Sans MS" panose="030F0702030302020204" pitchFamily="66" charset="0"/>
              </a:rPr>
              <a:t>8</a:t>
            </a:r>
            <a:endParaRPr lang="es-CO" sz="6000" b="1" dirty="0">
              <a:solidFill>
                <a:srgbClr val="F9A83A"/>
              </a:solidFill>
              <a:latin typeface="Comic Sans MS" panose="030F0702030302020204" pitchFamily="66" charset="0"/>
            </a:endParaRPr>
          </a:p>
        </p:txBody>
      </p:sp>
      <p:pic>
        <p:nvPicPr>
          <p:cNvPr id="10" name="Picture 2" descr="https://kirkbi-cdn-001-media.azureedge.net/cache/7/9/9/5/d/0/7995d08fbf39d76da1662e0b0acc5a5c0ebf3284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568" y="446831"/>
            <a:ext cx="4451524" cy="18829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404780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0" y="2203554"/>
            <a:ext cx="91440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0000" dirty="0" smtClean="0">
                <a:solidFill>
                  <a:srgbClr val="29877E"/>
                </a:solidFill>
                <a:latin typeface="Arial Black" panose="020B0A04020102020204" pitchFamily="34" charset="0"/>
              </a:rPr>
              <a:t>PARTE 3</a:t>
            </a:r>
            <a:endParaRPr lang="es-CO" sz="10000" dirty="0">
              <a:solidFill>
                <a:srgbClr val="29877E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682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AD4D444-D12E-48D3-ABA8-4837CEBEBE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O"/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4B693C49-9124-4448-82EC-F3CB9ACB45D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9144000" cy="7022593"/>
          </a:xfrm>
        </p:spPr>
      </p:pic>
      <p:sp>
        <p:nvSpPr>
          <p:cNvPr id="7" name="CuadroTexto 6"/>
          <p:cNvSpPr txBox="1"/>
          <p:nvPr/>
        </p:nvSpPr>
        <p:spPr>
          <a:xfrm>
            <a:off x="628651" y="1023686"/>
            <a:ext cx="78867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600" b="1" dirty="0"/>
              <a:t>Taller </a:t>
            </a:r>
            <a:endParaRPr lang="es-ES" sz="3600" b="1" dirty="0" smtClean="0"/>
          </a:p>
          <a:p>
            <a:pPr algn="ctr"/>
            <a:r>
              <a:rPr lang="es-ES" sz="3600" b="1" dirty="0" smtClean="0"/>
              <a:t>Avanzando </a:t>
            </a:r>
            <a:r>
              <a:rPr lang="es-ES" sz="3600" b="1" dirty="0"/>
              <a:t>en el desarrollo del pensamiento computacional: nuevas posibilidades de </a:t>
            </a:r>
            <a:r>
              <a:rPr lang="es-ES" sz="3600" b="1" dirty="0" err="1"/>
              <a:t>Scratch</a:t>
            </a:r>
            <a:r>
              <a:rPr lang="es-ES" sz="3600" b="1" dirty="0"/>
              <a:t> </a:t>
            </a:r>
            <a:r>
              <a:rPr lang="es-ES" sz="3600" b="1" dirty="0" smtClean="0"/>
              <a:t>3.0</a:t>
            </a:r>
            <a:endParaRPr lang="es-CO" sz="3600" b="1" dirty="0"/>
          </a:p>
        </p:txBody>
      </p:sp>
      <p:sp>
        <p:nvSpPr>
          <p:cNvPr id="8" name="CuadroTexto 7"/>
          <p:cNvSpPr txBox="1"/>
          <p:nvPr/>
        </p:nvSpPr>
        <p:spPr>
          <a:xfrm>
            <a:off x="4152275" y="3990570"/>
            <a:ext cx="436307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400" b="1" dirty="0" smtClean="0">
                <a:solidFill>
                  <a:schemeClr val="accent6">
                    <a:lumMod val="50000"/>
                  </a:schemeClr>
                </a:solidFill>
              </a:rPr>
              <a:t>Juan Carlos López García</a:t>
            </a:r>
          </a:p>
          <a:p>
            <a:pPr algn="ctr"/>
            <a:r>
              <a:rPr lang="es-CO" dirty="0" smtClean="0">
                <a:solidFill>
                  <a:schemeClr val="accent6">
                    <a:lumMod val="50000"/>
                  </a:schemeClr>
                </a:solidFill>
              </a:rPr>
              <a:t>Editor del portal eduteka.org</a:t>
            </a:r>
          </a:p>
          <a:p>
            <a:pPr algn="ctr"/>
            <a:r>
              <a:rPr lang="es-CO" dirty="0" smtClean="0">
                <a:solidFill>
                  <a:schemeClr val="accent6">
                    <a:lumMod val="50000"/>
                  </a:schemeClr>
                </a:solidFill>
              </a:rPr>
              <a:t>Profesor Departamento de Pedagogía</a:t>
            </a:r>
          </a:p>
          <a:p>
            <a:pPr algn="ctr"/>
            <a:r>
              <a:rPr lang="es-CO" dirty="0" smtClean="0">
                <a:solidFill>
                  <a:schemeClr val="accent6">
                    <a:lumMod val="50000"/>
                  </a:schemeClr>
                </a:solidFill>
              </a:rPr>
              <a:t>Escuela de Ciencias de la Educación</a:t>
            </a:r>
          </a:p>
          <a:p>
            <a:pPr algn="ctr"/>
            <a:r>
              <a:rPr lang="es-CO" dirty="0" smtClean="0">
                <a:solidFill>
                  <a:schemeClr val="accent6">
                    <a:lumMod val="50000"/>
                  </a:schemeClr>
                </a:solidFill>
              </a:rPr>
              <a:t>Universidad Icesi.</a:t>
            </a:r>
            <a:endParaRPr lang="es-CO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4486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37F893D-BA6F-40E8-8C0B-6056E1826E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O"/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1669ECAE-0385-424E-8350-90322FEBED6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26622" y="-857250"/>
            <a:ext cx="10242122" cy="8629650"/>
          </a:xfrm>
        </p:spPr>
      </p:pic>
      <p:grpSp>
        <p:nvGrpSpPr>
          <p:cNvPr id="21" name="Grupo 20"/>
          <p:cNvGrpSpPr/>
          <p:nvPr/>
        </p:nvGrpSpPr>
        <p:grpSpPr>
          <a:xfrm>
            <a:off x="732834" y="5968090"/>
            <a:ext cx="8218510" cy="740596"/>
            <a:chOff x="81888" y="6047874"/>
            <a:chExt cx="8990096" cy="810126"/>
          </a:xfrm>
        </p:grpSpPr>
        <p:sp>
          <p:nvSpPr>
            <p:cNvPr id="22" name="Rectángulo redondeado 21"/>
            <p:cNvSpPr/>
            <p:nvPr/>
          </p:nvSpPr>
          <p:spPr>
            <a:xfrm>
              <a:off x="81888" y="6047874"/>
              <a:ext cx="8990096" cy="810126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pic>
          <p:nvPicPr>
            <p:cNvPr id="23" name="Imagen 22"/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80226" y="6179118"/>
              <a:ext cx="2029808" cy="507452"/>
            </a:xfrm>
            <a:prstGeom prst="rect">
              <a:avLst/>
            </a:prstGeom>
          </p:spPr>
        </p:pic>
        <p:pic>
          <p:nvPicPr>
            <p:cNvPr id="24" name="Imagen 23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4794" b="24793"/>
            <a:stretch/>
          </p:blipFill>
          <p:spPr>
            <a:xfrm>
              <a:off x="1602761" y="6192767"/>
              <a:ext cx="1338482" cy="525486"/>
            </a:xfrm>
            <a:prstGeom prst="rect">
              <a:avLst/>
            </a:prstGeom>
          </p:spPr>
        </p:pic>
        <p:pic>
          <p:nvPicPr>
            <p:cNvPr id="25" name="Imagen 24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43890" y="6226516"/>
              <a:ext cx="1231241" cy="439951"/>
            </a:xfrm>
            <a:prstGeom prst="rect">
              <a:avLst/>
            </a:prstGeom>
          </p:spPr>
        </p:pic>
        <p:pic>
          <p:nvPicPr>
            <p:cNvPr id="26" name="Imagen 25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32001" y="6284974"/>
              <a:ext cx="1183112" cy="395141"/>
            </a:xfrm>
            <a:prstGeom prst="rect">
              <a:avLst/>
            </a:prstGeom>
          </p:spPr>
        </p:pic>
        <p:pic>
          <p:nvPicPr>
            <p:cNvPr id="27" name="Imagen 26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69386" y="6212345"/>
              <a:ext cx="1355404" cy="586772"/>
            </a:xfrm>
            <a:prstGeom prst="rect">
              <a:avLst/>
            </a:prstGeom>
          </p:spPr>
        </p:pic>
        <p:pic>
          <p:nvPicPr>
            <p:cNvPr id="28" name="Imagen 27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4553" y="6173016"/>
              <a:ext cx="1411303" cy="520748"/>
            </a:xfrm>
            <a:prstGeom prst="rect">
              <a:avLst/>
            </a:prstGeom>
          </p:spPr>
        </p:pic>
      </p:grpSp>
      <p:sp>
        <p:nvSpPr>
          <p:cNvPr id="3" name="CuadroTexto 2"/>
          <p:cNvSpPr txBox="1"/>
          <p:nvPr/>
        </p:nvSpPr>
        <p:spPr>
          <a:xfrm>
            <a:off x="732834" y="1937444"/>
            <a:ext cx="7944787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6600" dirty="0" smtClean="0"/>
              <a:t>¿Cómo desarrollar     el pensamiento computacional?</a:t>
            </a:r>
            <a:endParaRPr lang="es-CO" sz="6600" dirty="0"/>
          </a:p>
        </p:txBody>
      </p:sp>
    </p:spTree>
    <p:extLst>
      <p:ext uri="{BB962C8B-B14F-4D97-AF65-F5344CB8AC3E}">
        <p14:creationId xmlns:p14="http://schemas.microsoft.com/office/powerpoint/2010/main" val="2624485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20945C5-1670-4336-9800-C18243B7CD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O" dirty="0"/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D8663821-6EAF-4096-918E-4A286A61B1F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9144000" cy="7022593"/>
          </a:xfrm>
        </p:spPr>
      </p:pic>
      <p:sp>
        <p:nvSpPr>
          <p:cNvPr id="6" name="CuadroTexto 5"/>
          <p:cNvSpPr txBox="1"/>
          <p:nvPr/>
        </p:nvSpPr>
        <p:spPr>
          <a:xfrm>
            <a:off x="962245" y="2125639"/>
            <a:ext cx="755310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 smtClean="0">
                <a:latin typeface="Arial Narrow" panose="020B0606020202030204" pitchFamily="34" charset="0"/>
              </a:rPr>
              <a:t>9. FIGURAS GEOMÉTRICAS</a:t>
            </a:r>
            <a:endParaRPr lang="es-ES" sz="2000" b="1" dirty="0">
              <a:latin typeface="Arial Narrow" panose="020B0606020202030204" pitchFamily="34" charset="0"/>
            </a:endParaRPr>
          </a:p>
          <a:p>
            <a:r>
              <a:rPr lang="es-ES" sz="2000" dirty="0" smtClean="0">
                <a:latin typeface="Arial Narrow" panose="020B0606020202030204" pitchFamily="34" charset="0"/>
              </a:rPr>
              <a:t>Elaborar </a:t>
            </a:r>
            <a:r>
              <a:rPr lang="es-ES" sz="2000" dirty="0">
                <a:latin typeface="Arial Narrow" panose="020B0606020202030204" pitchFamily="34" charset="0"/>
              </a:rPr>
              <a:t>un programa para dibujar cualquier figura geométrica, desde un triángulo hasta un </a:t>
            </a:r>
            <a:r>
              <a:rPr lang="es-ES" sz="2000" dirty="0" smtClean="0">
                <a:latin typeface="Arial Narrow" panose="020B0606020202030204" pitchFamily="34" charset="0"/>
              </a:rPr>
              <a:t>círculo.</a:t>
            </a:r>
          </a:p>
          <a:p>
            <a:r>
              <a:rPr lang="es-ES" sz="2000" i="1" dirty="0" smtClean="0">
                <a:latin typeface="Arial Narrow" panose="020B0606020202030204" pitchFamily="34" charset="0"/>
              </a:rPr>
              <a:t>Objetivo</a:t>
            </a:r>
            <a:r>
              <a:rPr lang="es-ES" sz="2000" i="1" dirty="0">
                <a:latin typeface="Arial Narrow" panose="020B0606020202030204" pitchFamily="34" charset="0"/>
              </a:rPr>
              <a:t>: Practicar el manejo de repetitivas y la herramienta de dibujo</a:t>
            </a:r>
            <a:r>
              <a:rPr lang="es-ES" sz="2000" i="1" dirty="0" smtClean="0">
                <a:latin typeface="Arial Narrow" panose="020B0606020202030204" pitchFamily="34" charset="0"/>
              </a:rPr>
              <a:t>.</a:t>
            </a:r>
            <a:r>
              <a:rPr lang="es-ES" sz="2000" dirty="0" smtClean="0">
                <a:latin typeface="Arial Narrow" panose="020B0606020202030204" pitchFamily="34" charset="0"/>
              </a:rPr>
              <a:t>   </a:t>
            </a:r>
            <a:endParaRPr lang="es-CO" sz="2000" dirty="0">
              <a:latin typeface="Arial Narrow" panose="020B0606020202030204" pitchFamily="34" charset="0"/>
            </a:endParaRPr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761250" y="4015445"/>
            <a:ext cx="2057143" cy="1800000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492060" y="4015445"/>
            <a:ext cx="1994012" cy="1800000"/>
          </a:xfrm>
          <a:prstGeom prst="rect">
            <a:avLst/>
          </a:prstGeom>
        </p:spPr>
      </p:pic>
      <p:sp>
        <p:nvSpPr>
          <p:cNvPr id="12" name="Flecha izquierda y derecha 11"/>
          <p:cNvSpPr/>
          <p:nvPr/>
        </p:nvSpPr>
        <p:spPr>
          <a:xfrm>
            <a:off x="3873123" y="4623137"/>
            <a:ext cx="1618937" cy="584616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3" name="CuadroTexto 12"/>
          <p:cNvSpPr txBox="1"/>
          <p:nvPr/>
        </p:nvSpPr>
        <p:spPr>
          <a:xfrm>
            <a:off x="7848156" y="880498"/>
            <a:ext cx="65434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6000" b="1" dirty="0">
                <a:solidFill>
                  <a:srgbClr val="F9A83A"/>
                </a:solidFill>
                <a:latin typeface="Comic Sans MS" panose="030F0702030302020204" pitchFamily="66" charset="0"/>
              </a:rPr>
              <a:t>9</a:t>
            </a:r>
            <a:endParaRPr lang="es-CO" sz="6000" b="1" dirty="0">
              <a:solidFill>
                <a:srgbClr val="F9A83A"/>
              </a:solidFill>
              <a:latin typeface="Comic Sans MS" panose="030F0702030302020204" pitchFamily="66" charset="0"/>
            </a:endParaRPr>
          </a:p>
        </p:txBody>
      </p:sp>
      <p:pic>
        <p:nvPicPr>
          <p:cNvPr id="14" name="Picture 2" descr="https://kirkbi-cdn-001-media.azureedge.net/cache/7/9/9/5/d/0/7995d08fbf39d76da1662e0b0acc5a5c0ebf3284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568" y="446831"/>
            <a:ext cx="4451524" cy="18829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67048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20945C5-1670-4336-9800-C18243B7CD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O" dirty="0"/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D8663821-6EAF-4096-918E-4A286A61B1F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9144000" cy="7022593"/>
          </a:xfrm>
        </p:spPr>
      </p:pic>
      <p:sp>
        <p:nvSpPr>
          <p:cNvPr id="6" name="CuadroTexto 5"/>
          <p:cNvSpPr txBox="1"/>
          <p:nvPr/>
        </p:nvSpPr>
        <p:spPr>
          <a:xfrm>
            <a:off x="962245" y="2125639"/>
            <a:ext cx="7553105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 smtClean="0">
                <a:latin typeface="Arial Narrow" panose="020B0606020202030204" pitchFamily="34" charset="0"/>
              </a:rPr>
              <a:t>10. FUNCIONES</a:t>
            </a:r>
            <a:endParaRPr lang="es-ES" sz="2000" b="1" dirty="0">
              <a:latin typeface="Arial Narrow" panose="020B0606020202030204" pitchFamily="34" charset="0"/>
            </a:endParaRPr>
          </a:p>
          <a:p>
            <a:r>
              <a:rPr lang="es-ES" sz="2000" dirty="0">
                <a:latin typeface="Arial Narrow" panose="020B0606020202030204" pitchFamily="34" charset="0"/>
              </a:rPr>
              <a:t>Utilizar </a:t>
            </a:r>
            <a:r>
              <a:rPr lang="es-ES" sz="2000" dirty="0" err="1">
                <a:latin typeface="Arial Narrow" panose="020B0606020202030204" pitchFamily="34" charset="0"/>
              </a:rPr>
              <a:t>Scratch</a:t>
            </a:r>
            <a:r>
              <a:rPr lang="es-ES" sz="2000" dirty="0">
                <a:latin typeface="Arial Narrow" panose="020B0606020202030204" pitchFamily="34" charset="0"/>
              </a:rPr>
              <a:t> para leer un número y verificar que sea un número entero y positivo.</a:t>
            </a:r>
          </a:p>
          <a:p>
            <a:endParaRPr lang="es-ES" sz="2000" dirty="0">
              <a:latin typeface="Arial Narrow" panose="020B0606020202030204" pitchFamily="34" charset="0"/>
            </a:endParaRPr>
          </a:p>
          <a:p>
            <a:r>
              <a:rPr lang="es-ES" sz="2000" dirty="0">
                <a:latin typeface="Arial Narrow" panose="020B0606020202030204" pitchFamily="34" charset="0"/>
              </a:rPr>
              <a:t>Luego, crear una función que </a:t>
            </a:r>
            <a:r>
              <a:rPr lang="es-ES" sz="2000" dirty="0" smtClean="0">
                <a:latin typeface="Arial Narrow" panose="020B0606020202030204" pitchFamily="34" charset="0"/>
              </a:rPr>
              <a:t>identifique si un numero que se le pasa como parámetro tiene más de dos divisores</a:t>
            </a:r>
          </a:p>
          <a:p>
            <a:endParaRPr lang="es-ES" sz="2000" dirty="0">
              <a:latin typeface="Arial Narrow" panose="020B0606020202030204" pitchFamily="34" charset="0"/>
            </a:endParaRPr>
          </a:p>
          <a:p>
            <a:r>
              <a:rPr lang="es-ES" sz="2000" dirty="0" smtClean="0">
                <a:latin typeface="Arial Narrow" panose="020B0606020202030204" pitchFamily="34" charset="0"/>
              </a:rPr>
              <a:t>El hilo principal debe mostrar, invocando la función, cuáles números entre 1 y el número leído, son primos. </a:t>
            </a:r>
            <a:endParaRPr lang="es-ES" sz="2000" dirty="0">
              <a:latin typeface="Arial Narrow" panose="020B0606020202030204" pitchFamily="34" charset="0"/>
            </a:endParaRPr>
          </a:p>
          <a:p>
            <a:endParaRPr lang="es-ES" sz="2000" dirty="0">
              <a:latin typeface="Arial Narrow" panose="020B0606020202030204" pitchFamily="34" charset="0"/>
            </a:endParaRPr>
          </a:p>
        </p:txBody>
      </p:sp>
      <p:sp>
        <p:nvSpPr>
          <p:cNvPr id="13" name="CuadroTexto 12"/>
          <p:cNvSpPr txBox="1"/>
          <p:nvPr/>
        </p:nvSpPr>
        <p:spPr>
          <a:xfrm>
            <a:off x="7465911" y="880498"/>
            <a:ext cx="112402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6000" b="1" dirty="0" smtClean="0">
                <a:solidFill>
                  <a:srgbClr val="F9A83A"/>
                </a:solidFill>
                <a:latin typeface="Comic Sans MS" panose="030F0702030302020204" pitchFamily="66" charset="0"/>
              </a:rPr>
              <a:t>10</a:t>
            </a:r>
            <a:endParaRPr lang="es-CO" sz="6000" b="1" dirty="0">
              <a:solidFill>
                <a:srgbClr val="F9A83A"/>
              </a:solidFill>
              <a:latin typeface="Comic Sans MS" panose="030F0702030302020204" pitchFamily="66" charset="0"/>
            </a:endParaRPr>
          </a:p>
        </p:txBody>
      </p:sp>
      <p:pic>
        <p:nvPicPr>
          <p:cNvPr id="7" name="Picture 2" descr="https://kirkbi-cdn-001-media.azureedge.net/cache/7/9/9/5/d/0/7995d08fbf39d76da1662e0b0acc5a5c0ebf3284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568" y="446831"/>
            <a:ext cx="4451524" cy="18829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98172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20945C5-1670-4336-9800-C18243B7CD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O" dirty="0"/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D8663821-6EAF-4096-918E-4A286A61B1F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9144000" cy="7022593"/>
          </a:xfr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56928" y="871127"/>
            <a:ext cx="3506553" cy="3485513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642134" y="2646325"/>
            <a:ext cx="3944873" cy="3420631"/>
          </a:xfrm>
          <a:prstGeom prst="rect">
            <a:avLst/>
          </a:prstGeom>
        </p:spPr>
      </p:pic>
      <p:cxnSp>
        <p:nvCxnSpPr>
          <p:cNvPr id="8" name="Conector recto 7"/>
          <p:cNvCxnSpPr/>
          <p:nvPr/>
        </p:nvCxnSpPr>
        <p:spPr>
          <a:xfrm>
            <a:off x="4538802" y="1628601"/>
            <a:ext cx="33199" cy="3955240"/>
          </a:xfrm>
          <a:prstGeom prst="line">
            <a:avLst/>
          </a:prstGeom>
          <a:ln w="3175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CuadroTexto 10"/>
          <p:cNvSpPr txBox="1"/>
          <p:nvPr/>
        </p:nvSpPr>
        <p:spPr>
          <a:xfrm>
            <a:off x="956928" y="6363326"/>
            <a:ext cx="76300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dirty="0"/>
              <a:t>http://pseint.sourceforge.net</a:t>
            </a:r>
          </a:p>
        </p:txBody>
      </p:sp>
    </p:spTree>
    <p:extLst>
      <p:ext uri="{BB962C8B-B14F-4D97-AF65-F5344CB8AC3E}">
        <p14:creationId xmlns:p14="http://schemas.microsoft.com/office/powerpoint/2010/main" val="3477660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20945C5-1670-4336-9800-C18243B7CD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O" dirty="0"/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D8663821-6EAF-4096-918E-4A286A61B1F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9144000" cy="7022593"/>
          </a:xfr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642434" y="767060"/>
            <a:ext cx="6009315" cy="5483837"/>
          </a:xfrm>
          <a:prstGeom prst="rect">
            <a:avLst/>
          </a:prstGeom>
        </p:spPr>
      </p:pic>
      <p:sp>
        <p:nvSpPr>
          <p:cNvPr id="7" name="CuadroTexto 6"/>
          <p:cNvSpPr txBox="1"/>
          <p:nvPr/>
        </p:nvSpPr>
        <p:spPr>
          <a:xfrm>
            <a:off x="956928" y="6363326"/>
            <a:ext cx="76300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dirty="0"/>
              <a:t>http://pseint.sourceforge.net</a:t>
            </a:r>
          </a:p>
        </p:txBody>
      </p:sp>
    </p:spTree>
    <p:extLst>
      <p:ext uri="{BB962C8B-B14F-4D97-AF65-F5344CB8AC3E}">
        <p14:creationId xmlns:p14="http://schemas.microsoft.com/office/powerpoint/2010/main" val="3985981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20945C5-1670-4336-9800-C18243B7CD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O" dirty="0"/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D8663821-6EAF-4096-918E-4A286A61B1F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9144000" cy="7022593"/>
          </a:xfr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3782" y="772852"/>
            <a:ext cx="7696200" cy="5485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0456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20945C5-1670-4336-9800-C18243B7CD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O" dirty="0"/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D8663821-6EAF-4096-918E-4A286A61B1F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9144000" cy="7022593"/>
          </a:xfrm>
        </p:spPr>
      </p:pic>
      <p:sp>
        <p:nvSpPr>
          <p:cNvPr id="6" name="CuadroTexto 5"/>
          <p:cNvSpPr txBox="1"/>
          <p:nvPr/>
        </p:nvSpPr>
        <p:spPr>
          <a:xfrm>
            <a:off x="962245" y="2125639"/>
            <a:ext cx="755310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 smtClean="0">
                <a:latin typeface="Arial Narrow" panose="020B0606020202030204" pitchFamily="34" charset="0"/>
              </a:rPr>
              <a:t>11. ANALISIS DE PROBLEMAS</a:t>
            </a:r>
            <a:endParaRPr lang="es-ES" sz="2000" b="1" dirty="0">
              <a:latin typeface="Arial Narrow" panose="020B0606020202030204" pitchFamily="34" charset="0"/>
            </a:endParaRPr>
          </a:p>
        </p:txBody>
      </p:sp>
      <p:sp>
        <p:nvSpPr>
          <p:cNvPr id="13" name="CuadroTexto 12"/>
          <p:cNvSpPr txBox="1"/>
          <p:nvPr/>
        </p:nvSpPr>
        <p:spPr>
          <a:xfrm>
            <a:off x="7465911" y="880498"/>
            <a:ext cx="112402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6000" b="1" dirty="0" smtClean="0">
                <a:solidFill>
                  <a:srgbClr val="F9A83A"/>
                </a:solidFill>
                <a:latin typeface="Comic Sans MS" panose="030F0702030302020204" pitchFamily="66" charset="0"/>
              </a:rPr>
              <a:t>11</a:t>
            </a:r>
            <a:endParaRPr lang="es-CO" sz="6000" b="1" dirty="0">
              <a:solidFill>
                <a:srgbClr val="F9A83A"/>
              </a:solidFill>
              <a:latin typeface="Comic Sans MS" panose="030F0702030302020204" pitchFamily="66" charset="0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962245" y="2525749"/>
            <a:ext cx="4578329" cy="26356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Picture 4" descr="http://www.eduteka.org/imgbd/26/26-06/GraficaAnalisisProblema2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540574" y="3741008"/>
            <a:ext cx="2967415" cy="2204366"/>
          </a:xfrm>
          <a:prstGeom prst="rect">
            <a:avLst/>
          </a:prstGeom>
          <a:noFill/>
        </p:spPr>
      </p:pic>
      <p:cxnSp>
        <p:nvCxnSpPr>
          <p:cNvPr id="9" name="Conector curvado 8"/>
          <p:cNvCxnSpPr/>
          <p:nvPr/>
        </p:nvCxnSpPr>
        <p:spPr>
          <a:xfrm>
            <a:off x="4129790" y="3210327"/>
            <a:ext cx="2585803" cy="633266"/>
          </a:xfrm>
          <a:prstGeom prst="curvedConnector3">
            <a:avLst>
              <a:gd name="adj1" fmla="val 100145"/>
            </a:avLst>
          </a:prstGeom>
          <a:ln w="412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CuadroTexto 11"/>
          <p:cNvSpPr txBox="1"/>
          <p:nvPr/>
        </p:nvSpPr>
        <p:spPr>
          <a:xfrm>
            <a:off x="962245" y="5913625"/>
            <a:ext cx="762769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1600" dirty="0"/>
              <a:t>http://</a:t>
            </a:r>
            <a:r>
              <a:rPr lang="es-CO" sz="1600" dirty="0" smtClean="0"/>
              <a:t>eduteka.icesi.edu.co/articulos/analisisproblemas</a:t>
            </a:r>
          </a:p>
          <a:p>
            <a:pPr algn="ctr"/>
            <a:r>
              <a:rPr lang="es-CO" sz="1600" dirty="0"/>
              <a:t>http://eduteka.icesi.edu.co/pdfdir/analisis-solucion-problemas-plantilla.icesi.docx</a:t>
            </a:r>
            <a:endParaRPr lang="es-CO" sz="1600" dirty="0" smtClean="0"/>
          </a:p>
          <a:p>
            <a:pPr algn="ctr"/>
            <a:r>
              <a:rPr lang="es-CO" sz="1600" dirty="0" smtClean="0"/>
              <a:t>http</a:t>
            </a:r>
            <a:r>
              <a:rPr lang="es-CO" sz="1600" dirty="0"/>
              <a:t>://</a:t>
            </a:r>
            <a:r>
              <a:rPr lang="es-CO" sz="1600" dirty="0" smtClean="0"/>
              <a:t>eduteka.icesi.edu.co/pdfdir/AnalisisProblemas_PLANTILLA.pdf</a:t>
            </a:r>
          </a:p>
          <a:p>
            <a:pPr algn="ctr"/>
            <a:r>
              <a:rPr lang="es-CO" sz="1600" dirty="0"/>
              <a:t>http://eduteka.icesi.edu.co/pdfdir/AnalisisSolucionProblemas.doc</a:t>
            </a:r>
          </a:p>
        </p:txBody>
      </p:sp>
      <p:pic>
        <p:nvPicPr>
          <p:cNvPr id="14" name="Picture 2" descr="https://kirkbi-cdn-001-media.azureedge.net/cache/7/9/9/5/d/0/7995d08fbf39d76da1662e0b0acc5a5c0ebf3284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568" y="446831"/>
            <a:ext cx="4451524" cy="18829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17121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20945C5-1670-4336-9800-C18243B7CD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O" dirty="0"/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D8663821-6EAF-4096-918E-4A286A61B1F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9144000" cy="7022593"/>
          </a:xfrm>
        </p:spPr>
      </p:pic>
      <p:sp>
        <p:nvSpPr>
          <p:cNvPr id="6" name="CuadroTexto 5"/>
          <p:cNvSpPr txBox="1"/>
          <p:nvPr/>
        </p:nvSpPr>
        <p:spPr>
          <a:xfrm>
            <a:off x="917274" y="993879"/>
            <a:ext cx="755310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 smtClean="0">
                <a:latin typeface="Arial Narrow" panose="020B0606020202030204" pitchFamily="34" charset="0"/>
              </a:rPr>
              <a:t>11. ANALISIS DE PROBLEMAS</a:t>
            </a:r>
            <a:endParaRPr lang="es-ES" sz="2000" b="1" dirty="0">
              <a:latin typeface="Arial Narrow" panose="020B0606020202030204" pitchFamily="34" charset="0"/>
            </a:endParaRPr>
          </a:p>
        </p:txBody>
      </p:sp>
      <p:sp>
        <p:nvSpPr>
          <p:cNvPr id="12" name="CuadroTexto 11"/>
          <p:cNvSpPr txBox="1"/>
          <p:nvPr/>
        </p:nvSpPr>
        <p:spPr>
          <a:xfrm>
            <a:off x="2151089" y="6273385"/>
            <a:ext cx="53852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dirty="0"/>
              <a:t>http://eduteka.icesi.edu.co/articulos/analisisproblemas</a:t>
            </a:r>
          </a:p>
        </p:txBody>
      </p:sp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3" cstate="print">
            <a:grayscl/>
            <a:lum contrast="-10000"/>
          </a:blip>
          <a:srcRect/>
          <a:stretch>
            <a:fillRect/>
          </a:stretch>
        </p:blipFill>
        <p:spPr bwMode="auto">
          <a:xfrm>
            <a:off x="1062896" y="1588032"/>
            <a:ext cx="7256463" cy="209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" name="Picture 4"/>
          <p:cNvPicPr>
            <a:picLocks noChangeAspect="1" noChangeArrowheads="1"/>
          </p:cNvPicPr>
          <p:nvPr/>
        </p:nvPicPr>
        <p:blipFill>
          <a:blip r:embed="rId4" cstate="print">
            <a:grayscl/>
            <a:lum contrast="-10000"/>
          </a:blip>
          <a:srcRect/>
          <a:stretch>
            <a:fillRect/>
          </a:stretch>
        </p:blipFill>
        <p:spPr bwMode="auto">
          <a:xfrm>
            <a:off x="1077184" y="3683532"/>
            <a:ext cx="7227887" cy="204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288005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20945C5-1670-4336-9800-C18243B7CD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O" dirty="0"/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D8663821-6EAF-4096-918E-4A286A61B1F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9144000" cy="7022593"/>
          </a:xfrm>
        </p:spPr>
      </p:pic>
      <p:sp>
        <p:nvSpPr>
          <p:cNvPr id="6" name="CuadroTexto 5"/>
          <p:cNvSpPr txBox="1"/>
          <p:nvPr/>
        </p:nvSpPr>
        <p:spPr>
          <a:xfrm>
            <a:off x="917274" y="993879"/>
            <a:ext cx="755310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 smtClean="0">
                <a:latin typeface="Arial Narrow" panose="020B0606020202030204" pitchFamily="34" charset="0"/>
              </a:rPr>
              <a:t>11. ANALISIS DE PROBLEMAS</a:t>
            </a:r>
            <a:endParaRPr lang="es-ES" sz="2000" b="1" dirty="0">
              <a:latin typeface="Arial Narrow" panose="020B0606020202030204" pitchFamily="34" charset="0"/>
            </a:endParaRPr>
          </a:p>
        </p:txBody>
      </p:sp>
      <p:sp>
        <p:nvSpPr>
          <p:cNvPr id="12" name="CuadroTexto 11"/>
          <p:cNvSpPr txBox="1"/>
          <p:nvPr/>
        </p:nvSpPr>
        <p:spPr>
          <a:xfrm>
            <a:off x="2151089" y="6273385"/>
            <a:ext cx="53852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dirty="0"/>
              <a:t>http://eduteka.icesi.edu.co/articulos/analisisproblemas</a:t>
            </a: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 cstate="print">
            <a:grayscl/>
            <a:lum bright="-10000" contrast="-10000"/>
          </a:blip>
          <a:srcRect/>
          <a:stretch>
            <a:fillRect/>
          </a:stretch>
        </p:blipFill>
        <p:spPr bwMode="auto">
          <a:xfrm>
            <a:off x="1150105" y="1690689"/>
            <a:ext cx="7246937" cy="3943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913040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20945C5-1670-4336-9800-C18243B7CD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O" dirty="0"/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D8663821-6EAF-4096-918E-4A286A61B1F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9144000" cy="7022593"/>
          </a:xfrm>
        </p:spPr>
      </p:pic>
      <p:sp>
        <p:nvSpPr>
          <p:cNvPr id="6" name="CuadroTexto 5"/>
          <p:cNvSpPr txBox="1"/>
          <p:nvPr/>
        </p:nvSpPr>
        <p:spPr>
          <a:xfrm>
            <a:off x="917274" y="993879"/>
            <a:ext cx="755310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 smtClean="0">
                <a:latin typeface="Arial Narrow" panose="020B0606020202030204" pitchFamily="34" charset="0"/>
              </a:rPr>
              <a:t>11. ANALISIS DE PROBLEMAS</a:t>
            </a:r>
            <a:endParaRPr lang="es-ES" sz="2000" b="1" dirty="0">
              <a:latin typeface="Arial Narrow" panose="020B0606020202030204" pitchFamily="34" charset="0"/>
            </a:endParaRPr>
          </a:p>
        </p:txBody>
      </p:sp>
      <p:sp>
        <p:nvSpPr>
          <p:cNvPr id="12" name="CuadroTexto 11"/>
          <p:cNvSpPr txBox="1"/>
          <p:nvPr/>
        </p:nvSpPr>
        <p:spPr>
          <a:xfrm>
            <a:off x="2151089" y="6273385"/>
            <a:ext cx="53852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O" dirty="0"/>
              <a:t>http://eduteka.icesi.edu.co/articulos/analisisproblemas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>
            <a:grayscl/>
            <a:lum bright="-10000" contrast="-10000"/>
          </a:blip>
          <a:srcRect/>
          <a:stretch>
            <a:fillRect/>
          </a:stretch>
        </p:blipFill>
        <p:spPr bwMode="auto">
          <a:xfrm>
            <a:off x="1094169" y="1690689"/>
            <a:ext cx="7199313" cy="397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653825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20945C5-1670-4336-9800-C18243B7CD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O" dirty="0"/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D8663821-6EAF-4096-918E-4A286A61B1F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9144000" cy="7022593"/>
          </a:xfrm>
        </p:spPr>
      </p:pic>
      <p:sp>
        <p:nvSpPr>
          <p:cNvPr id="6" name="CuadroTexto 5"/>
          <p:cNvSpPr txBox="1"/>
          <p:nvPr/>
        </p:nvSpPr>
        <p:spPr>
          <a:xfrm>
            <a:off x="962245" y="2125639"/>
            <a:ext cx="7553105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 smtClean="0">
                <a:latin typeface="Arial Narrow" panose="020B0606020202030204" pitchFamily="34" charset="0"/>
              </a:rPr>
              <a:t>12. ARREGLOS / MATRICES</a:t>
            </a:r>
            <a:endParaRPr lang="es-ES" sz="2000" b="1" dirty="0">
              <a:latin typeface="Arial Narrow" panose="020B0606020202030204" pitchFamily="34" charset="0"/>
            </a:endParaRPr>
          </a:p>
          <a:p>
            <a:r>
              <a:rPr lang="es-ES" sz="2000" dirty="0">
                <a:latin typeface="Arial Narrow" panose="020B0606020202030204" pitchFamily="34" charset="0"/>
              </a:rPr>
              <a:t>Escriba un algoritmo que lea dos arreglos y los ordene ascendentemente.</a:t>
            </a:r>
          </a:p>
          <a:p>
            <a:r>
              <a:rPr lang="es-ES" sz="2000" dirty="0">
                <a:latin typeface="Arial Narrow" panose="020B0606020202030204" pitchFamily="34" charset="0"/>
              </a:rPr>
              <a:t>Luego, guarde en un tercer arreglo la lista ordenada de la mezcla de los dos primeros arreglos.</a:t>
            </a:r>
          </a:p>
          <a:p>
            <a:r>
              <a:rPr lang="es-ES" sz="2000" dirty="0">
                <a:latin typeface="Arial Narrow" panose="020B0606020202030204" pitchFamily="34" charset="0"/>
              </a:rPr>
              <a:t>Por ejemplo, si los dos primeros arreglos tienen los números 1, 6, 3, 9, 17 y 2, 8, 4, 10, 17, respectivamente; el tercer arreglo debe contener la siguiente lista de números: 1, 2, 3, 4, 6, 8, 9, 10, 17, </a:t>
            </a:r>
            <a:r>
              <a:rPr lang="es-ES" sz="2000" dirty="0" smtClean="0">
                <a:latin typeface="Arial Narrow" panose="020B0606020202030204" pitchFamily="34" charset="0"/>
              </a:rPr>
              <a:t>17.</a:t>
            </a:r>
          </a:p>
          <a:p>
            <a:endParaRPr lang="es-ES" sz="2000" dirty="0" smtClean="0">
              <a:latin typeface="Arial Narrow" panose="020B0606020202030204" pitchFamily="34" charset="0"/>
            </a:endParaRPr>
          </a:p>
          <a:p>
            <a:r>
              <a:rPr lang="es-ES" sz="2000" i="1" dirty="0" smtClean="0">
                <a:latin typeface="Arial Narrow" panose="020B0606020202030204" pitchFamily="34" charset="0"/>
              </a:rPr>
              <a:t>Objetivo</a:t>
            </a:r>
            <a:r>
              <a:rPr lang="es-ES" sz="2000" i="1" dirty="0">
                <a:latin typeface="Arial Narrow" panose="020B0606020202030204" pitchFamily="34" charset="0"/>
              </a:rPr>
              <a:t>: </a:t>
            </a:r>
            <a:r>
              <a:rPr lang="es-ES" sz="2000" i="1" dirty="0" smtClean="0">
                <a:latin typeface="Arial Narrow" panose="020B0606020202030204" pitchFamily="34" charset="0"/>
              </a:rPr>
              <a:t>Utilizar listas (arreglos).</a:t>
            </a:r>
            <a:r>
              <a:rPr lang="es-ES" sz="2000" dirty="0" smtClean="0">
                <a:latin typeface="Arial Narrow" panose="020B0606020202030204" pitchFamily="34" charset="0"/>
              </a:rPr>
              <a:t>   </a:t>
            </a:r>
            <a:endParaRPr lang="es-CO" sz="2000" dirty="0">
              <a:latin typeface="Arial Narrow" panose="020B0606020202030204" pitchFamily="34" charset="0"/>
            </a:endParaRPr>
          </a:p>
        </p:txBody>
      </p:sp>
      <p:sp>
        <p:nvSpPr>
          <p:cNvPr id="13" name="CuadroTexto 12"/>
          <p:cNvSpPr txBox="1"/>
          <p:nvPr/>
        </p:nvSpPr>
        <p:spPr>
          <a:xfrm>
            <a:off x="7465911" y="880498"/>
            <a:ext cx="112402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6000" b="1" dirty="0" smtClean="0">
                <a:solidFill>
                  <a:srgbClr val="F9A83A"/>
                </a:solidFill>
                <a:latin typeface="Comic Sans MS" panose="030F0702030302020204" pitchFamily="66" charset="0"/>
              </a:rPr>
              <a:t>12</a:t>
            </a:r>
            <a:endParaRPr lang="es-CO" sz="6000" b="1" dirty="0">
              <a:solidFill>
                <a:srgbClr val="F9A83A"/>
              </a:solidFill>
              <a:latin typeface="Comic Sans MS" panose="030F0702030302020204" pitchFamily="66" charset="0"/>
            </a:endParaRPr>
          </a:p>
        </p:txBody>
      </p:sp>
      <p:pic>
        <p:nvPicPr>
          <p:cNvPr id="7" name="Picture 2" descr="https://kirkbi-cdn-001-media.azureedge.net/cache/7/9/9/5/d/0/7995d08fbf39d76da1662e0b0acc5a5c0ebf3284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568" y="446831"/>
            <a:ext cx="4451524" cy="18829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25591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0" y="2203554"/>
            <a:ext cx="91440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0000" dirty="0" smtClean="0">
                <a:solidFill>
                  <a:srgbClr val="29877E"/>
                </a:solidFill>
                <a:latin typeface="Arial Black" panose="020B0A04020102020204" pitchFamily="34" charset="0"/>
              </a:rPr>
              <a:t>ANEXO</a:t>
            </a:r>
            <a:endParaRPr lang="es-CO" sz="10000" dirty="0">
              <a:solidFill>
                <a:srgbClr val="29877E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2574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37F893D-BA6F-40E8-8C0B-6056E1826E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O"/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1669ECAE-0385-424E-8350-90322FEBED6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26622" y="-857250"/>
            <a:ext cx="10242122" cy="8629650"/>
          </a:xfrm>
        </p:spPr>
      </p:pic>
      <p:grpSp>
        <p:nvGrpSpPr>
          <p:cNvPr id="21" name="Grupo 20"/>
          <p:cNvGrpSpPr/>
          <p:nvPr/>
        </p:nvGrpSpPr>
        <p:grpSpPr>
          <a:xfrm>
            <a:off x="732834" y="5968090"/>
            <a:ext cx="8218510" cy="740596"/>
            <a:chOff x="81888" y="6047874"/>
            <a:chExt cx="8990096" cy="810126"/>
          </a:xfrm>
        </p:grpSpPr>
        <p:sp>
          <p:nvSpPr>
            <p:cNvPr id="22" name="Rectángulo redondeado 21"/>
            <p:cNvSpPr/>
            <p:nvPr/>
          </p:nvSpPr>
          <p:spPr>
            <a:xfrm>
              <a:off x="81888" y="6047874"/>
              <a:ext cx="8990096" cy="810126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pic>
          <p:nvPicPr>
            <p:cNvPr id="23" name="Imagen 22"/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80226" y="6179118"/>
              <a:ext cx="2029808" cy="507452"/>
            </a:xfrm>
            <a:prstGeom prst="rect">
              <a:avLst/>
            </a:prstGeom>
          </p:spPr>
        </p:pic>
        <p:pic>
          <p:nvPicPr>
            <p:cNvPr id="24" name="Imagen 23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4794" b="24793"/>
            <a:stretch/>
          </p:blipFill>
          <p:spPr>
            <a:xfrm>
              <a:off x="1602761" y="6192767"/>
              <a:ext cx="1338482" cy="525486"/>
            </a:xfrm>
            <a:prstGeom prst="rect">
              <a:avLst/>
            </a:prstGeom>
          </p:spPr>
        </p:pic>
        <p:pic>
          <p:nvPicPr>
            <p:cNvPr id="25" name="Imagen 24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43890" y="6226516"/>
              <a:ext cx="1231241" cy="439951"/>
            </a:xfrm>
            <a:prstGeom prst="rect">
              <a:avLst/>
            </a:prstGeom>
          </p:spPr>
        </p:pic>
        <p:pic>
          <p:nvPicPr>
            <p:cNvPr id="26" name="Imagen 25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32001" y="6284974"/>
              <a:ext cx="1183112" cy="395141"/>
            </a:xfrm>
            <a:prstGeom prst="rect">
              <a:avLst/>
            </a:prstGeom>
          </p:spPr>
        </p:pic>
        <p:pic>
          <p:nvPicPr>
            <p:cNvPr id="27" name="Imagen 26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69386" y="6212345"/>
              <a:ext cx="1355404" cy="586772"/>
            </a:xfrm>
            <a:prstGeom prst="rect">
              <a:avLst/>
            </a:prstGeom>
          </p:spPr>
        </p:pic>
        <p:pic>
          <p:nvPicPr>
            <p:cNvPr id="28" name="Imagen 27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4553" y="6173016"/>
              <a:ext cx="1411303" cy="520748"/>
            </a:xfrm>
            <a:prstGeom prst="rect">
              <a:avLst/>
            </a:prstGeom>
          </p:spPr>
        </p:pic>
      </p:grpSp>
      <p:sp>
        <p:nvSpPr>
          <p:cNvPr id="3" name="CuadroTexto 2"/>
          <p:cNvSpPr txBox="1"/>
          <p:nvPr/>
        </p:nvSpPr>
        <p:spPr>
          <a:xfrm>
            <a:off x="732834" y="1937444"/>
            <a:ext cx="7944787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6600" dirty="0" smtClean="0"/>
              <a:t>¿Qué es el pensamiento computacional?</a:t>
            </a:r>
            <a:endParaRPr lang="es-CO" sz="6600" dirty="0"/>
          </a:p>
        </p:txBody>
      </p:sp>
    </p:spTree>
    <p:extLst>
      <p:ext uri="{BB962C8B-B14F-4D97-AF65-F5344CB8AC3E}">
        <p14:creationId xmlns:p14="http://schemas.microsoft.com/office/powerpoint/2010/main" val="4172879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20945C5-1670-4336-9800-C18243B7CD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O" dirty="0"/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D8663821-6EAF-4096-918E-4A286A61B1F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9144000" cy="7022593"/>
          </a:xfrm>
        </p:spPr>
      </p:pic>
      <p:pic>
        <p:nvPicPr>
          <p:cNvPr id="4" name="Picture 2" descr="Resultado de imagen para computational thinking janete wi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21"/>
          <a:stretch/>
        </p:blipFill>
        <p:spPr bwMode="auto">
          <a:xfrm>
            <a:off x="523691" y="767877"/>
            <a:ext cx="8063355" cy="54912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00513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20945C5-1670-4336-9800-C18243B7CD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O" dirty="0"/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D8663821-6EAF-4096-918E-4A286A61B1F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9144000" cy="7022593"/>
          </a:xfrm>
        </p:spPr>
      </p:pic>
      <p:sp>
        <p:nvSpPr>
          <p:cNvPr id="4" name="CuadroTexto 3"/>
          <p:cNvSpPr txBox="1"/>
          <p:nvPr/>
        </p:nvSpPr>
        <p:spPr>
          <a:xfrm rot="16200000">
            <a:off x="6097888" y="3961509"/>
            <a:ext cx="572647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200" dirty="0" smtClean="0"/>
              <a:t>FUENTE: http://eduteka.icesi.edu.co/modulos/9/272/2082/1</a:t>
            </a:r>
            <a:endParaRPr lang="es-CO" sz="1200" dirty="0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6087" y="769930"/>
            <a:ext cx="7888167" cy="5472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7608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20945C5-1670-4336-9800-C18243B7CD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O" dirty="0"/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D8663821-6EAF-4096-918E-4A286A61B1F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9144000" cy="7022593"/>
          </a:xfrm>
        </p:spPr>
      </p:pic>
      <p:pic>
        <p:nvPicPr>
          <p:cNvPr id="3074" name="Picture 2" descr="http://eduteka.icesi.edu.co/images/imgbd/uploads/104b0da17.jp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1777" y="763051"/>
            <a:ext cx="6034122" cy="55353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uadroTexto 5"/>
          <p:cNvSpPr txBox="1"/>
          <p:nvPr/>
        </p:nvSpPr>
        <p:spPr>
          <a:xfrm rot="16200000">
            <a:off x="6097888" y="3961509"/>
            <a:ext cx="572647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200" dirty="0" smtClean="0"/>
              <a:t>FUENTE: </a:t>
            </a:r>
            <a:r>
              <a:rPr lang="es-CO" sz="1200" dirty="0"/>
              <a:t>http://eduteka.icesi.edu.co/articulos/estandares-iste-estudiantes-2016</a:t>
            </a:r>
          </a:p>
        </p:txBody>
      </p:sp>
      <p:sp>
        <p:nvSpPr>
          <p:cNvPr id="3" name="Flecha abajo 2"/>
          <p:cNvSpPr/>
          <p:nvPr/>
        </p:nvSpPr>
        <p:spPr>
          <a:xfrm>
            <a:off x="4946073" y="4414060"/>
            <a:ext cx="274320" cy="382386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7" name="Flecha abajo 6"/>
          <p:cNvSpPr/>
          <p:nvPr/>
        </p:nvSpPr>
        <p:spPr>
          <a:xfrm rot="1722223">
            <a:off x="5390507" y="4491646"/>
            <a:ext cx="274320" cy="382386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" name="Flecha abajo 7"/>
          <p:cNvSpPr/>
          <p:nvPr/>
        </p:nvSpPr>
        <p:spPr>
          <a:xfrm rot="2562067">
            <a:off x="5740755" y="4725220"/>
            <a:ext cx="274320" cy="382386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" name="Flecha abajo 8"/>
          <p:cNvSpPr/>
          <p:nvPr/>
        </p:nvSpPr>
        <p:spPr>
          <a:xfrm rot="20180854">
            <a:off x="4543359" y="4499143"/>
            <a:ext cx="274320" cy="382386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0" name="Flecha abajo 9"/>
          <p:cNvSpPr/>
          <p:nvPr/>
        </p:nvSpPr>
        <p:spPr>
          <a:xfrm rot="19293986">
            <a:off x="4224275" y="4721805"/>
            <a:ext cx="274320" cy="382386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1" name="Flecha abajo 10"/>
          <p:cNvSpPr/>
          <p:nvPr/>
        </p:nvSpPr>
        <p:spPr>
          <a:xfrm rot="18130517">
            <a:off x="3995237" y="5007654"/>
            <a:ext cx="274320" cy="382386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098197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20945C5-1670-4336-9800-C18243B7CD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O" dirty="0"/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D8663821-6EAF-4096-918E-4A286A61B1F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9144000" cy="7022593"/>
          </a:xfrm>
        </p:spPr>
      </p:pic>
      <p:sp>
        <p:nvSpPr>
          <p:cNvPr id="3" name="CuadroTexto 2"/>
          <p:cNvSpPr txBox="1"/>
          <p:nvPr/>
        </p:nvSpPr>
        <p:spPr>
          <a:xfrm>
            <a:off x="972589" y="872837"/>
            <a:ext cx="7326745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b="1" dirty="0"/>
              <a:t>5.      Pensador computacional</a:t>
            </a:r>
            <a:endParaRPr lang="es-CO" dirty="0"/>
          </a:p>
          <a:p>
            <a:pPr algn="just"/>
            <a:r>
              <a:rPr lang="es-CO" dirty="0"/>
              <a:t>Los estudiantes desarrollan y emplean estrategias para entender y resolver problemas de maneras que aprovechan el poder de los métodos tecnológicos para desarrollar y probar soluciones. Los estudiantes:</a:t>
            </a:r>
          </a:p>
          <a:p>
            <a:pPr marL="342900" indent="-342900">
              <a:buFont typeface="+mj-lt"/>
              <a:buAutoNum type="alphaLcPeriod"/>
            </a:pPr>
            <a:r>
              <a:rPr lang="es-CO" dirty="0"/>
              <a:t>formulan definiciones de problemas adecuadas para los métodos asistidos por tecnología, tales como análisis de datos, modelos abstractos y pensamiento algorítmico en la exploración y búsqueda de soluciones.</a:t>
            </a:r>
          </a:p>
          <a:p>
            <a:pPr marL="342900" indent="-342900">
              <a:buFont typeface="+mj-lt"/>
              <a:buAutoNum type="alphaLcPeriod"/>
            </a:pPr>
            <a:r>
              <a:rPr lang="es-CO" dirty="0"/>
              <a:t>Recopilan datos o identifican conjuntos de datos pertinentes, utilizan herramientas digitales para analizarlos y representan datos de diversas maneras para facilitar la resolución de problemas y la toma de decisiones.</a:t>
            </a:r>
          </a:p>
          <a:p>
            <a:pPr marL="342900" indent="-342900">
              <a:buFont typeface="+mj-lt"/>
              <a:buAutoNum type="alphaLcPeriod"/>
            </a:pPr>
            <a:r>
              <a:rPr lang="es-CO" dirty="0"/>
              <a:t>descomponen problemas en partes, extraen información clave y desarrollan modelos descriptivos para comprender sistemas complejos o facilitar la resolución de problemas.</a:t>
            </a:r>
          </a:p>
          <a:p>
            <a:pPr marL="342900" indent="-342900">
              <a:buFont typeface="+mj-lt"/>
              <a:buAutoNum type="alphaLcPeriod"/>
            </a:pPr>
            <a:r>
              <a:rPr lang="es-CO" dirty="0"/>
              <a:t>entienden cómo funciona la automatización y utilizan el pensamiento algorítmico para desarrollar una secuencia de pasos para crear y probar soluciones automatizadas</a:t>
            </a:r>
          </a:p>
          <a:p>
            <a:endParaRPr lang="es-CO" dirty="0"/>
          </a:p>
        </p:txBody>
      </p:sp>
      <p:sp>
        <p:nvSpPr>
          <p:cNvPr id="6" name="CuadroTexto 5"/>
          <p:cNvSpPr txBox="1"/>
          <p:nvPr/>
        </p:nvSpPr>
        <p:spPr>
          <a:xfrm rot="16200000">
            <a:off x="6097888" y="3961509"/>
            <a:ext cx="572647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200" dirty="0" smtClean="0"/>
              <a:t>FUENTE: </a:t>
            </a:r>
            <a:r>
              <a:rPr lang="es-CO" sz="1200" dirty="0"/>
              <a:t>http://eduteka.icesi.edu.co/articulos/estandares-iste-estudiantes-2016</a:t>
            </a:r>
          </a:p>
        </p:txBody>
      </p:sp>
    </p:spTree>
    <p:extLst>
      <p:ext uri="{BB962C8B-B14F-4D97-AF65-F5344CB8AC3E}">
        <p14:creationId xmlns:p14="http://schemas.microsoft.com/office/powerpoint/2010/main" val="458122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20945C5-1670-4336-9800-C18243B7CD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O" dirty="0"/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D8663821-6EAF-4096-918E-4A286A61B1F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9144000" cy="7022593"/>
          </a:xfrm>
        </p:spPr>
      </p:pic>
      <p:sp>
        <p:nvSpPr>
          <p:cNvPr id="3" name="CuadroTexto 2"/>
          <p:cNvSpPr txBox="1"/>
          <p:nvPr/>
        </p:nvSpPr>
        <p:spPr>
          <a:xfrm>
            <a:off x="972589" y="872837"/>
            <a:ext cx="7326745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b="1" dirty="0"/>
              <a:t>5.      Pensador </a:t>
            </a:r>
            <a:r>
              <a:rPr lang="es-CO" b="1" dirty="0" smtClean="0"/>
              <a:t>computacional (4 - 7 años)</a:t>
            </a:r>
            <a:endParaRPr lang="es-CO" dirty="0"/>
          </a:p>
          <a:p>
            <a:pPr algn="just"/>
            <a:r>
              <a:rPr lang="es-CO" dirty="0"/>
              <a:t>Los estudiantes desarrollan y emplean estrategias para entender y resolver problemas de maneras que aprovechan el poder de los métodos tecnológicos para desarrollar y probar soluciones.</a:t>
            </a:r>
          </a:p>
          <a:p>
            <a:pPr marL="342900" indent="-342900" algn="just">
              <a:buFont typeface="+mj-lt"/>
              <a:buAutoNum type="alphaLcPeriod"/>
            </a:pPr>
            <a:r>
              <a:rPr lang="es-CO" dirty="0"/>
              <a:t>Con la guía de un educador, los estudiantes identifican un problema y seleccionan las herramientas tecnológicas apropiadas para explorar y encontrar soluciones.</a:t>
            </a:r>
          </a:p>
          <a:p>
            <a:pPr marL="342900" indent="-342900" algn="just">
              <a:buFont typeface="+mj-lt"/>
              <a:buAutoNum type="alphaLcPeriod"/>
            </a:pPr>
            <a:r>
              <a:rPr lang="es-CO" dirty="0"/>
              <a:t>Con la guía de un educador, los estudiantes analizan datos apropiados para la edad y buscan similitudes para identificar patrones y categorías.</a:t>
            </a:r>
          </a:p>
          <a:p>
            <a:pPr marL="342900" indent="-342900" algn="just">
              <a:buFont typeface="+mj-lt"/>
              <a:buAutoNum type="alphaLcPeriod"/>
            </a:pPr>
            <a:r>
              <a:rPr lang="es-CO" dirty="0"/>
              <a:t>Con la guía de un educador, los estudiantes analizan un problema en partes e identifican maneras de resolver el problema.</a:t>
            </a:r>
          </a:p>
          <a:p>
            <a:pPr marL="342900" indent="-342900" algn="just">
              <a:buFont typeface="+mj-lt"/>
              <a:buAutoNum type="alphaLcPeriod"/>
            </a:pPr>
            <a:r>
              <a:rPr lang="es-CO" dirty="0"/>
              <a:t>Los estudiantes entienden cómo se utiliza la tecnología para hacer una tarea más fácil o repetible y puede identificar ejemplos del mundo real.</a:t>
            </a:r>
          </a:p>
        </p:txBody>
      </p:sp>
      <p:sp>
        <p:nvSpPr>
          <p:cNvPr id="6" name="CuadroTexto 5"/>
          <p:cNvSpPr txBox="1"/>
          <p:nvPr/>
        </p:nvSpPr>
        <p:spPr>
          <a:xfrm rot="16200000">
            <a:off x="6097888" y="3961509"/>
            <a:ext cx="572647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200" dirty="0" smtClean="0"/>
              <a:t>FUENTE: </a:t>
            </a:r>
            <a:r>
              <a:rPr lang="es-CO" sz="1200" dirty="0"/>
              <a:t>http://eduteka.icesi.edu.co/articulos/estandares-iste-estudiantes-2016</a:t>
            </a:r>
          </a:p>
        </p:txBody>
      </p:sp>
    </p:spTree>
    <p:extLst>
      <p:ext uri="{BB962C8B-B14F-4D97-AF65-F5344CB8AC3E}">
        <p14:creationId xmlns:p14="http://schemas.microsoft.com/office/powerpoint/2010/main" val="1666087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20945C5-1670-4336-9800-C18243B7CD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O" dirty="0"/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D8663821-6EAF-4096-918E-4A286A61B1F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9144000" cy="7022593"/>
          </a:xfrm>
        </p:spPr>
      </p:pic>
      <p:sp>
        <p:nvSpPr>
          <p:cNvPr id="3" name="CuadroTexto 2"/>
          <p:cNvSpPr txBox="1"/>
          <p:nvPr/>
        </p:nvSpPr>
        <p:spPr>
          <a:xfrm>
            <a:off x="972589" y="872837"/>
            <a:ext cx="7326745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b="1" dirty="0"/>
              <a:t>5.      Pensador </a:t>
            </a:r>
            <a:r>
              <a:rPr lang="es-CO" b="1" dirty="0" smtClean="0"/>
              <a:t>computacional (8 – 11 años)</a:t>
            </a:r>
            <a:endParaRPr lang="es-CO" dirty="0"/>
          </a:p>
          <a:p>
            <a:pPr algn="just"/>
            <a:r>
              <a:rPr lang="es-CO" dirty="0"/>
              <a:t>Los estudiantes desarrollan y emplean estrategias para entender y resolver problemas de maneras que aprovechan el poder de los métodos tecnológicos para desarrollar y probar soluciones.</a:t>
            </a:r>
          </a:p>
          <a:p>
            <a:pPr marL="342900" indent="-342900" algn="just">
              <a:buFont typeface="+mj-lt"/>
              <a:buAutoNum type="alphaLcPeriod"/>
            </a:pPr>
            <a:r>
              <a:rPr lang="es-CO" dirty="0"/>
              <a:t>Los estudiantes exploran o resuelven problemas seleccionando tecnología para análisis de datos, modelado y pensamiento algorítmico, con orientación de un educador.</a:t>
            </a:r>
          </a:p>
          <a:p>
            <a:pPr marL="342900" indent="-342900" algn="just">
              <a:buFont typeface="+mj-lt"/>
              <a:buAutoNum type="alphaLcPeriod"/>
            </a:pPr>
            <a:r>
              <a:rPr lang="es-CO" dirty="0"/>
              <a:t>Los estudiantes seleccionan tecnología efectiva para representar datos.</a:t>
            </a:r>
          </a:p>
          <a:p>
            <a:pPr marL="342900" indent="-342900" algn="just">
              <a:buFont typeface="+mj-lt"/>
              <a:buAutoNum type="alphaLcPeriod"/>
            </a:pPr>
            <a:r>
              <a:rPr lang="es-CO" dirty="0"/>
              <a:t>Los estudiantes dividen los problemas en partes más pequeñas, identifican información clave y proponen soluciones.</a:t>
            </a:r>
          </a:p>
          <a:p>
            <a:pPr marL="342900" indent="-342900" algn="just">
              <a:buFont typeface="+mj-lt"/>
              <a:buAutoNum type="alphaLcPeriod"/>
            </a:pPr>
            <a:r>
              <a:rPr lang="es-CO" dirty="0"/>
              <a:t>Los estudiantes comprenden y exploran conceptos básicos relacionados con la automatización, los patrones y el pensamiento algorítmico.</a:t>
            </a:r>
          </a:p>
        </p:txBody>
      </p:sp>
      <p:sp>
        <p:nvSpPr>
          <p:cNvPr id="6" name="CuadroTexto 5"/>
          <p:cNvSpPr txBox="1"/>
          <p:nvPr/>
        </p:nvSpPr>
        <p:spPr>
          <a:xfrm rot="16200000">
            <a:off x="6097888" y="3961509"/>
            <a:ext cx="572647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200" dirty="0" smtClean="0"/>
              <a:t>FUENTE: </a:t>
            </a:r>
            <a:r>
              <a:rPr lang="es-CO" sz="1200" dirty="0"/>
              <a:t>http://eduteka.icesi.edu.co/articulos/estandares-iste-estudiantes-2016</a:t>
            </a:r>
          </a:p>
        </p:txBody>
      </p:sp>
    </p:spTree>
    <p:extLst>
      <p:ext uri="{BB962C8B-B14F-4D97-AF65-F5344CB8AC3E}">
        <p14:creationId xmlns:p14="http://schemas.microsoft.com/office/powerpoint/2010/main" val="3288768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20945C5-1670-4336-9800-C18243B7CD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O" dirty="0"/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D8663821-6EAF-4096-918E-4A286A61B1F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9144000" cy="7022593"/>
          </a:xfrm>
        </p:spPr>
      </p:pic>
      <p:sp>
        <p:nvSpPr>
          <p:cNvPr id="3" name="CuadroTexto 2"/>
          <p:cNvSpPr txBox="1"/>
          <p:nvPr/>
        </p:nvSpPr>
        <p:spPr>
          <a:xfrm>
            <a:off x="972589" y="872837"/>
            <a:ext cx="7326745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b="1" dirty="0"/>
              <a:t>5.      Pensador </a:t>
            </a:r>
            <a:r>
              <a:rPr lang="es-CO" b="1" dirty="0" smtClean="0"/>
              <a:t>computacional (12 – 14 años)</a:t>
            </a:r>
            <a:endParaRPr lang="es-CO" dirty="0"/>
          </a:p>
          <a:p>
            <a:pPr algn="just"/>
            <a:r>
              <a:rPr lang="es-CO" dirty="0"/>
              <a:t>Los estudiantes desarrollan y emplean estrategias para entender y resolver problemas de maneras que aprovechan el poder de los métodos tecnológicos para desarrollar y probar soluciones.</a:t>
            </a:r>
          </a:p>
          <a:p>
            <a:pPr marL="342900" indent="-342900" algn="just">
              <a:buFont typeface="+mj-lt"/>
              <a:buAutoNum type="alphaLcPeriod"/>
            </a:pPr>
            <a:r>
              <a:rPr lang="es-CO" dirty="0"/>
              <a:t>Los estudiantes practican la definición de problemas a resolver mediante la computación para el análisis de datos, el modelado o el pensamiento algorítmico.</a:t>
            </a:r>
          </a:p>
          <a:p>
            <a:pPr marL="342900" indent="-342900" algn="just">
              <a:buFont typeface="+mj-lt"/>
              <a:buAutoNum type="alphaLcPeriod"/>
            </a:pPr>
            <a:r>
              <a:rPr lang="es-CO" dirty="0"/>
              <a:t>Los estudiantes encuentran u organizan datos y utilizan la tecnología para analizarlos y representarlos para resolver problemas y tomar decisiones.</a:t>
            </a:r>
          </a:p>
          <a:p>
            <a:pPr marL="342900" indent="-342900" algn="just">
              <a:buFont typeface="+mj-lt"/>
              <a:buAutoNum type="alphaLcPeriod"/>
            </a:pPr>
            <a:r>
              <a:rPr lang="es-CO" dirty="0"/>
              <a:t>Los estudiantes separan problemas en partes, identifican piezas clave y usan esa información para resolverlos.</a:t>
            </a:r>
          </a:p>
          <a:p>
            <a:pPr marL="342900" indent="-342900" algn="just">
              <a:buFont typeface="+mj-lt"/>
              <a:buAutoNum type="alphaLcPeriod"/>
            </a:pPr>
            <a:r>
              <a:rPr lang="es-CO" dirty="0"/>
              <a:t>Los estudiantes demuestran una comprensión de cómo funciona la automatización y utilizan el pensamiento algorítmico para diseñar y automatizar soluciones.</a:t>
            </a:r>
          </a:p>
        </p:txBody>
      </p:sp>
      <p:sp>
        <p:nvSpPr>
          <p:cNvPr id="6" name="CuadroTexto 5"/>
          <p:cNvSpPr txBox="1"/>
          <p:nvPr/>
        </p:nvSpPr>
        <p:spPr>
          <a:xfrm rot="16200000">
            <a:off x="6097888" y="3961509"/>
            <a:ext cx="572647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200" dirty="0" smtClean="0"/>
              <a:t>FUENTE: </a:t>
            </a:r>
            <a:r>
              <a:rPr lang="es-CO" sz="1200" dirty="0"/>
              <a:t>http://eduteka.icesi.edu.co/articulos/estandares-iste-estudiantes-2016</a:t>
            </a:r>
          </a:p>
        </p:txBody>
      </p:sp>
    </p:spTree>
    <p:extLst>
      <p:ext uri="{BB962C8B-B14F-4D97-AF65-F5344CB8AC3E}">
        <p14:creationId xmlns:p14="http://schemas.microsoft.com/office/powerpoint/2010/main" val="3928555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37F893D-BA6F-40E8-8C0B-6056E1826E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O"/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1669ECAE-0385-424E-8350-90322FEBED6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26622" y="-857250"/>
            <a:ext cx="10242122" cy="8629650"/>
          </a:xfrm>
        </p:spPr>
      </p:pic>
      <p:grpSp>
        <p:nvGrpSpPr>
          <p:cNvPr id="21" name="Grupo 20"/>
          <p:cNvGrpSpPr/>
          <p:nvPr/>
        </p:nvGrpSpPr>
        <p:grpSpPr>
          <a:xfrm>
            <a:off x="732834" y="5968090"/>
            <a:ext cx="8218510" cy="740596"/>
            <a:chOff x="81888" y="6047874"/>
            <a:chExt cx="8990096" cy="810126"/>
          </a:xfrm>
        </p:grpSpPr>
        <p:sp>
          <p:nvSpPr>
            <p:cNvPr id="22" name="Rectángulo redondeado 21"/>
            <p:cNvSpPr/>
            <p:nvPr/>
          </p:nvSpPr>
          <p:spPr>
            <a:xfrm>
              <a:off x="81888" y="6047874"/>
              <a:ext cx="8990096" cy="810126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pic>
          <p:nvPicPr>
            <p:cNvPr id="23" name="Imagen 22"/>
            <p:cNvPicPr>
              <a:picLocks noChangeAspect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80226" y="6179118"/>
              <a:ext cx="2029808" cy="507452"/>
            </a:xfrm>
            <a:prstGeom prst="rect">
              <a:avLst/>
            </a:prstGeom>
          </p:spPr>
        </p:pic>
        <p:pic>
          <p:nvPicPr>
            <p:cNvPr id="24" name="Imagen 23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4794" b="24793"/>
            <a:stretch/>
          </p:blipFill>
          <p:spPr>
            <a:xfrm>
              <a:off x="1602761" y="6192767"/>
              <a:ext cx="1338482" cy="525486"/>
            </a:xfrm>
            <a:prstGeom prst="rect">
              <a:avLst/>
            </a:prstGeom>
          </p:spPr>
        </p:pic>
        <p:pic>
          <p:nvPicPr>
            <p:cNvPr id="25" name="Imagen 24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43890" y="6226516"/>
              <a:ext cx="1231241" cy="439951"/>
            </a:xfrm>
            <a:prstGeom prst="rect">
              <a:avLst/>
            </a:prstGeom>
          </p:spPr>
        </p:pic>
        <p:pic>
          <p:nvPicPr>
            <p:cNvPr id="26" name="Imagen 25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32001" y="6284974"/>
              <a:ext cx="1183112" cy="395141"/>
            </a:xfrm>
            <a:prstGeom prst="rect">
              <a:avLst/>
            </a:prstGeom>
          </p:spPr>
        </p:pic>
        <p:pic>
          <p:nvPicPr>
            <p:cNvPr id="27" name="Imagen 26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69386" y="6212345"/>
              <a:ext cx="1355404" cy="586772"/>
            </a:xfrm>
            <a:prstGeom prst="rect">
              <a:avLst/>
            </a:prstGeom>
          </p:spPr>
        </p:pic>
        <p:pic>
          <p:nvPicPr>
            <p:cNvPr id="28" name="Imagen 27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4553" y="6173016"/>
              <a:ext cx="1411303" cy="520748"/>
            </a:xfrm>
            <a:prstGeom prst="rect">
              <a:avLst/>
            </a:prstGeom>
          </p:spPr>
        </p:pic>
      </p:grpSp>
      <p:sp>
        <p:nvSpPr>
          <p:cNvPr id="3" name="CuadroTexto 2"/>
          <p:cNvSpPr txBox="1"/>
          <p:nvPr/>
        </p:nvSpPr>
        <p:spPr>
          <a:xfrm>
            <a:off x="732834" y="1937444"/>
            <a:ext cx="7944787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6600" dirty="0" smtClean="0"/>
              <a:t>¿Por qué desarrollar  el pensamiento computacional?</a:t>
            </a:r>
            <a:endParaRPr lang="es-CO" sz="6600" dirty="0"/>
          </a:p>
        </p:txBody>
      </p:sp>
    </p:spTree>
    <p:extLst>
      <p:ext uri="{BB962C8B-B14F-4D97-AF65-F5344CB8AC3E}">
        <p14:creationId xmlns:p14="http://schemas.microsoft.com/office/powerpoint/2010/main" val="3399335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20945C5-1670-4336-9800-C18243B7CD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O" dirty="0"/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D8663821-6EAF-4096-918E-4A286A61B1F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9144000" cy="7022593"/>
          </a:xfrm>
        </p:spPr>
      </p:pic>
      <p:sp>
        <p:nvSpPr>
          <p:cNvPr id="3" name="CuadroTexto 2"/>
          <p:cNvSpPr txBox="1"/>
          <p:nvPr/>
        </p:nvSpPr>
        <p:spPr>
          <a:xfrm>
            <a:off x="972589" y="872837"/>
            <a:ext cx="7326745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200" b="1" dirty="0"/>
              <a:t>¿Es importante que todos los niños aprendan a escribir? </a:t>
            </a:r>
            <a:endParaRPr lang="es-ES" sz="3200" b="1" dirty="0" smtClean="0"/>
          </a:p>
          <a:p>
            <a:endParaRPr lang="es-ES" sz="3200" b="1" dirty="0" smtClean="0"/>
          </a:p>
          <a:p>
            <a:r>
              <a:rPr lang="es-ES" sz="3200" b="1" dirty="0" smtClean="0"/>
              <a:t>Después </a:t>
            </a:r>
            <a:r>
              <a:rPr lang="es-ES" sz="3200" b="1" dirty="0"/>
              <a:t>de todo, muy pocos de ellos en su vida adulta serán periodistas, novelistas o escritores profesionales. </a:t>
            </a:r>
            <a:endParaRPr lang="es-ES" sz="3200" b="1" dirty="0" smtClean="0"/>
          </a:p>
          <a:p>
            <a:endParaRPr lang="es-ES" sz="3200" b="1" dirty="0"/>
          </a:p>
          <a:p>
            <a:r>
              <a:rPr lang="es-ES" sz="3200" b="1" dirty="0" smtClean="0"/>
              <a:t>Cabe </a:t>
            </a:r>
            <a:r>
              <a:rPr lang="es-ES" sz="3200" b="1" dirty="0"/>
              <a:t>entonces la pregunta ¿por qué todo el mundo debe aprender a escribir</a:t>
            </a:r>
            <a:r>
              <a:rPr lang="es-ES" sz="3200" b="1" dirty="0" smtClean="0"/>
              <a:t>?</a:t>
            </a:r>
          </a:p>
          <a:p>
            <a:endParaRPr lang="es-ES" sz="3200" b="1" dirty="0"/>
          </a:p>
          <a:p>
            <a:pPr algn="r"/>
            <a:r>
              <a:rPr lang="es-ES" sz="2400" dirty="0" smtClean="0"/>
              <a:t>- M. </a:t>
            </a:r>
            <a:r>
              <a:rPr lang="es-ES" sz="2400" dirty="0" err="1" smtClean="0"/>
              <a:t>Resnick</a:t>
            </a:r>
            <a:endParaRPr lang="es-CO" sz="2400" dirty="0"/>
          </a:p>
        </p:txBody>
      </p:sp>
      <p:sp>
        <p:nvSpPr>
          <p:cNvPr id="6" name="CuadroTexto 5"/>
          <p:cNvSpPr txBox="1"/>
          <p:nvPr/>
        </p:nvSpPr>
        <p:spPr>
          <a:xfrm rot="16200000">
            <a:off x="6097888" y="3961509"/>
            <a:ext cx="572647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200" dirty="0" smtClean="0"/>
              <a:t>FUENTE: </a:t>
            </a:r>
            <a:r>
              <a:rPr lang="es-CO" sz="1200" dirty="0"/>
              <a:t>https://eduteka.icesi.edu.co/modulos/9/284/2167/1</a:t>
            </a:r>
          </a:p>
        </p:txBody>
      </p:sp>
    </p:spTree>
    <p:extLst>
      <p:ext uri="{BB962C8B-B14F-4D97-AF65-F5344CB8AC3E}">
        <p14:creationId xmlns:p14="http://schemas.microsoft.com/office/powerpoint/2010/main" val="2232531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20945C5-1670-4336-9800-C18243B7CD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O" dirty="0"/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D8663821-6EAF-4096-918E-4A286A61B1F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9144000" cy="7022593"/>
          </a:xfrm>
        </p:spPr>
      </p:pic>
      <p:sp>
        <p:nvSpPr>
          <p:cNvPr id="3" name="CuadroTexto 2"/>
          <p:cNvSpPr txBox="1"/>
          <p:nvPr/>
        </p:nvSpPr>
        <p:spPr>
          <a:xfrm>
            <a:off x="972589" y="872837"/>
            <a:ext cx="7326745" cy="5386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200" b="1" dirty="0"/>
              <a:t>“Yo veo la programación (programar computadores), como extensión de la escritura. La habilidad para programar permite a las personas “escribir” nuevos tipos de cosas, tales como: historias interactivas, juegos, animaciones y simulaciones. Además, como sucede con la escritura tradicional, hay razones poderosas para que todos aprendan a </a:t>
            </a:r>
            <a:r>
              <a:rPr lang="es-ES" sz="3200" b="1" dirty="0" smtClean="0"/>
              <a:t>programar”</a:t>
            </a:r>
            <a:endParaRPr lang="es-ES" sz="3200" b="1" dirty="0"/>
          </a:p>
          <a:p>
            <a:pPr marL="342900" indent="-342900" algn="r">
              <a:buFontTx/>
              <a:buChar char="-"/>
            </a:pPr>
            <a:r>
              <a:rPr lang="es-ES" sz="2400" dirty="0" smtClean="0"/>
              <a:t>M. </a:t>
            </a:r>
            <a:r>
              <a:rPr lang="es-ES" sz="2400" dirty="0" err="1" smtClean="0"/>
              <a:t>Resnick</a:t>
            </a:r>
            <a:endParaRPr lang="es-ES" sz="2400" dirty="0" smtClean="0"/>
          </a:p>
        </p:txBody>
      </p:sp>
      <p:sp>
        <p:nvSpPr>
          <p:cNvPr id="6" name="CuadroTexto 5"/>
          <p:cNvSpPr txBox="1"/>
          <p:nvPr/>
        </p:nvSpPr>
        <p:spPr>
          <a:xfrm rot="16200000">
            <a:off x="6097888" y="3961509"/>
            <a:ext cx="572647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200" dirty="0" smtClean="0"/>
              <a:t>FUENTE: </a:t>
            </a:r>
            <a:r>
              <a:rPr lang="es-CO" sz="1200" dirty="0"/>
              <a:t>https://eduteka.icesi.edu.co/modulos/9/284/2167/1</a:t>
            </a:r>
          </a:p>
        </p:txBody>
      </p:sp>
    </p:spTree>
    <p:extLst>
      <p:ext uri="{BB962C8B-B14F-4D97-AF65-F5344CB8AC3E}">
        <p14:creationId xmlns:p14="http://schemas.microsoft.com/office/powerpoint/2010/main" val="1841039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20945C5-1670-4336-9800-C18243B7CD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O" dirty="0"/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D8663821-6EAF-4096-918E-4A286A61B1F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9144000" cy="7022593"/>
          </a:xfrm>
        </p:spPr>
      </p:pic>
      <p:sp>
        <p:nvSpPr>
          <p:cNvPr id="3" name="CuadroTexto 2"/>
          <p:cNvSpPr txBox="1"/>
          <p:nvPr/>
        </p:nvSpPr>
        <p:spPr>
          <a:xfrm>
            <a:off x="942975" y="790575"/>
            <a:ext cx="7572375" cy="55399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/>
              <a:t>REFERENCIAS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400" dirty="0"/>
              <a:t>Aprender a programar, programar para </a:t>
            </a:r>
            <a:r>
              <a:rPr lang="es-ES" sz="1400" dirty="0" smtClean="0"/>
              <a:t>aprender </a:t>
            </a:r>
            <a:br>
              <a:rPr lang="es-ES" sz="1400" dirty="0" smtClean="0"/>
            </a:br>
            <a:r>
              <a:rPr lang="es-ES" sz="1400" dirty="0" smtClean="0">
                <a:hlinkClick r:id="rId3"/>
              </a:rPr>
              <a:t>https</a:t>
            </a:r>
            <a:r>
              <a:rPr lang="es-ES" sz="1400" dirty="0">
                <a:hlinkClick r:id="rId3"/>
              </a:rPr>
              <a:t>://</a:t>
            </a:r>
            <a:r>
              <a:rPr lang="es-ES" sz="1400" dirty="0" smtClean="0">
                <a:hlinkClick r:id="rId3"/>
              </a:rPr>
              <a:t>eduteka.icesi.edu.co/modulos/9/284/2167/1</a:t>
            </a:r>
            <a:r>
              <a:rPr lang="es-ES" sz="1400" dirty="0" smtClean="0"/>
              <a:t> </a:t>
            </a:r>
            <a:endParaRPr lang="es-ES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400" dirty="0"/>
              <a:t>Sesión abierta 1 del </a:t>
            </a:r>
            <a:r>
              <a:rPr lang="es-ES" sz="1400" dirty="0" smtClean="0"/>
              <a:t>Evento </a:t>
            </a:r>
            <a:r>
              <a:rPr lang="es-ES" sz="1400" dirty="0" err="1"/>
              <a:t>Eduteka</a:t>
            </a:r>
            <a:r>
              <a:rPr lang="es-ES" sz="1400" dirty="0"/>
              <a:t> 2020 - </a:t>
            </a:r>
            <a:r>
              <a:rPr lang="es-ES" sz="1400" dirty="0" smtClean="0"/>
              <a:t>¿Qué es el Pensamiento Computacional?</a:t>
            </a:r>
            <a:br>
              <a:rPr lang="es-ES" sz="1400" dirty="0" smtClean="0"/>
            </a:br>
            <a:r>
              <a:rPr lang="es-ES" sz="1400" dirty="0" smtClean="0">
                <a:hlinkClick r:id="rId4"/>
              </a:rPr>
              <a:t>https</a:t>
            </a:r>
            <a:r>
              <a:rPr lang="es-ES" sz="1400" dirty="0">
                <a:hlinkClick r:id="rId4"/>
              </a:rPr>
              <a:t>://</a:t>
            </a:r>
            <a:r>
              <a:rPr lang="es-ES" sz="1400" dirty="0" smtClean="0">
                <a:hlinkClick r:id="rId4"/>
              </a:rPr>
              <a:t>www.youtube.com/watch?v=K18DKxgBsgc</a:t>
            </a:r>
            <a:r>
              <a:rPr lang="es-ES" sz="1400" dirty="0" smtClean="0"/>
              <a:t> </a:t>
            </a:r>
            <a:endParaRPr lang="es-ES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400" dirty="0" smtClean="0"/>
              <a:t>Pensamiento </a:t>
            </a:r>
            <a:r>
              <a:rPr lang="es-ES" sz="1400" dirty="0"/>
              <a:t>Computacional: Una habilidad de la era digital al alcance de </a:t>
            </a:r>
            <a:r>
              <a:rPr lang="es-ES" sz="1400" dirty="0" smtClean="0"/>
              <a:t>todos</a:t>
            </a:r>
            <a:br>
              <a:rPr lang="es-ES" sz="1400" dirty="0" smtClean="0"/>
            </a:br>
            <a:r>
              <a:rPr lang="es-ES" sz="1400" dirty="0" smtClean="0">
                <a:hlinkClick r:id="rId5"/>
              </a:rPr>
              <a:t>http</a:t>
            </a:r>
            <a:r>
              <a:rPr lang="es-ES" sz="1400" dirty="0">
                <a:hlinkClick r:id="rId5"/>
              </a:rPr>
              <a:t>://</a:t>
            </a:r>
            <a:r>
              <a:rPr lang="es-ES" sz="1400" dirty="0" smtClean="0">
                <a:hlinkClick r:id="rId5"/>
              </a:rPr>
              <a:t>eduteka.icesi.edu.co/modulos/9/272/2082/1</a:t>
            </a:r>
            <a:r>
              <a:rPr lang="es-ES" sz="1400" dirty="0" smtClean="0"/>
              <a:t> </a:t>
            </a:r>
            <a:endParaRPr lang="es-ES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400" dirty="0" smtClean="0"/>
              <a:t>Definición </a:t>
            </a:r>
            <a:r>
              <a:rPr lang="es-ES" sz="1400" dirty="0"/>
              <a:t>Operativa de Pensamiento Computacional para Educación Básica y Media (</a:t>
            </a:r>
            <a:r>
              <a:rPr lang="es-ES" sz="1400" dirty="0" smtClean="0"/>
              <a:t>K-12)</a:t>
            </a:r>
            <a:br>
              <a:rPr lang="es-ES" sz="1400" dirty="0" smtClean="0"/>
            </a:br>
            <a:r>
              <a:rPr lang="es-ES" sz="1400" dirty="0" smtClean="0">
                <a:hlinkClick r:id="rId6"/>
              </a:rPr>
              <a:t>http</a:t>
            </a:r>
            <a:r>
              <a:rPr lang="es-ES" sz="1400" dirty="0">
                <a:hlinkClick r:id="rId6"/>
              </a:rPr>
              <a:t>://</a:t>
            </a:r>
            <a:r>
              <a:rPr lang="es-ES" sz="1400" dirty="0" smtClean="0">
                <a:hlinkClick r:id="rId6"/>
              </a:rPr>
              <a:t>eduteka.icesi.edu.co/pdfdir/PensamientoComputacional_Definicion.pdf</a:t>
            </a:r>
            <a:r>
              <a:rPr lang="es-ES" sz="1400" dirty="0" smtClean="0"/>
              <a:t> </a:t>
            </a:r>
            <a:endParaRPr lang="es-ES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400" dirty="0" smtClean="0"/>
              <a:t>Estándares </a:t>
            </a:r>
            <a:r>
              <a:rPr lang="es-ES" sz="1400" dirty="0"/>
              <a:t>ISTE en TIC para estudiantes (</a:t>
            </a:r>
            <a:r>
              <a:rPr lang="es-ES" sz="1400" dirty="0" smtClean="0"/>
              <a:t>2016)</a:t>
            </a:r>
            <a:br>
              <a:rPr lang="es-ES" sz="1400" dirty="0" smtClean="0"/>
            </a:br>
            <a:r>
              <a:rPr lang="es-ES" sz="1400" dirty="0" smtClean="0">
                <a:hlinkClick r:id="rId7"/>
              </a:rPr>
              <a:t>http</a:t>
            </a:r>
            <a:r>
              <a:rPr lang="es-ES" sz="1400" dirty="0">
                <a:hlinkClick r:id="rId7"/>
              </a:rPr>
              <a:t>://</a:t>
            </a:r>
            <a:r>
              <a:rPr lang="es-ES" sz="1400" dirty="0" smtClean="0">
                <a:hlinkClick r:id="rId7"/>
              </a:rPr>
              <a:t>eduteka.icesi.edu.co/articulos/estandares-iste-estudiantes-2016</a:t>
            </a:r>
            <a:r>
              <a:rPr lang="es-ES" sz="1400" dirty="0" smtClean="0"/>
              <a:t> </a:t>
            </a:r>
            <a:endParaRPr lang="es-ES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400" dirty="0" smtClean="0"/>
              <a:t>Actividades </a:t>
            </a:r>
            <a:r>
              <a:rPr lang="es-ES" sz="1400" dirty="0"/>
              <a:t>de aula con </a:t>
            </a:r>
            <a:r>
              <a:rPr lang="es-ES" sz="1400" dirty="0" err="1"/>
              <a:t>Scratch</a:t>
            </a:r>
            <a:r>
              <a:rPr lang="es-ES" sz="1400" dirty="0"/>
              <a:t> que favorecen el uso del pensamiento </a:t>
            </a:r>
            <a:r>
              <a:rPr lang="es-ES" sz="1400" dirty="0" smtClean="0"/>
              <a:t>algorítmico: </a:t>
            </a:r>
            <a:r>
              <a:rPr lang="es-ES" sz="1400" dirty="0"/>
              <a:t>el caso del grado 3° en el </a:t>
            </a:r>
            <a:r>
              <a:rPr lang="es-ES" sz="1400" dirty="0" smtClean="0"/>
              <a:t>INSA</a:t>
            </a:r>
            <a:br>
              <a:rPr lang="es-ES" sz="1400" dirty="0" smtClean="0"/>
            </a:br>
            <a:r>
              <a:rPr lang="es-ES" sz="1400" dirty="0" smtClean="0">
                <a:hlinkClick r:id="rId8"/>
              </a:rPr>
              <a:t>http</a:t>
            </a:r>
            <a:r>
              <a:rPr lang="es-ES" sz="1400" dirty="0">
                <a:hlinkClick r:id="rId8"/>
              </a:rPr>
              <a:t>://</a:t>
            </a:r>
            <a:r>
              <a:rPr lang="es-ES" sz="1400" dirty="0" smtClean="0">
                <a:hlinkClick r:id="rId8"/>
              </a:rPr>
              <a:t>eduteka.icesi.edu.co/articulos/tesis-scratch</a:t>
            </a:r>
            <a:r>
              <a:rPr lang="es-ES" sz="1400" dirty="0" smtClean="0"/>
              <a:t> </a:t>
            </a:r>
            <a:endParaRPr lang="es-ES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400" dirty="0" smtClean="0"/>
              <a:t>Panel </a:t>
            </a:r>
            <a:r>
              <a:rPr lang="es-ES" sz="1400" dirty="0"/>
              <a:t>de discusión </a:t>
            </a:r>
            <a:r>
              <a:rPr lang="es-ES" sz="1400" dirty="0" err="1" smtClean="0"/>
              <a:t>Edukatic</a:t>
            </a:r>
            <a:r>
              <a:rPr lang="es-ES" sz="1400" dirty="0" smtClean="0"/>
              <a:t> </a:t>
            </a:r>
            <a:r>
              <a:rPr lang="es-ES" sz="1400" dirty="0"/>
              <a:t>2019: </a:t>
            </a:r>
            <a:r>
              <a:rPr lang="es-ES" sz="1400" dirty="0" smtClean="0"/>
              <a:t>El </a:t>
            </a:r>
            <a:r>
              <a:rPr lang="es-ES" sz="1400" dirty="0"/>
              <a:t>pensamiento computacional como habilidad del siglo </a:t>
            </a:r>
            <a:r>
              <a:rPr lang="es-ES" sz="1400" dirty="0" smtClean="0"/>
              <a:t>XXI</a:t>
            </a:r>
            <a:br>
              <a:rPr lang="es-ES" sz="1400" dirty="0" smtClean="0"/>
            </a:br>
            <a:r>
              <a:rPr lang="es-ES" sz="1400" dirty="0" smtClean="0">
                <a:hlinkClick r:id="rId9"/>
              </a:rPr>
              <a:t>https</a:t>
            </a:r>
            <a:r>
              <a:rPr lang="es-ES" sz="1400" dirty="0">
                <a:hlinkClick r:id="rId9"/>
              </a:rPr>
              <a:t>://</a:t>
            </a:r>
            <a:r>
              <a:rPr lang="es-ES" sz="1400" dirty="0" smtClean="0">
                <a:hlinkClick r:id="rId9"/>
              </a:rPr>
              <a:t>youtu.be/Se7leIooEuU?t=31</a:t>
            </a:r>
            <a:r>
              <a:rPr lang="es-ES" sz="1400" dirty="0" smtClean="0"/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400" dirty="0" err="1" smtClean="0"/>
              <a:t>ScratchEd</a:t>
            </a:r>
            <a:r>
              <a:rPr lang="es-ES" sz="1400" dirty="0" smtClean="0"/>
              <a:t> - Recursos </a:t>
            </a:r>
            <a:r>
              <a:rPr lang="es-ES" sz="1400" dirty="0"/>
              <a:t>en español </a:t>
            </a:r>
            <a:r>
              <a:rPr lang="es-ES" sz="1400" dirty="0">
                <a:hlinkClick r:id="rId10"/>
              </a:rPr>
              <a:t>https://</a:t>
            </a:r>
            <a:r>
              <a:rPr lang="es-ES" sz="1400" dirty="0" smtClean="0">
                <a:hlinkClick r:id="rId10"/>
              </a:rPr>
              <a:t>scratched.gse.harvard.edu/resources/search/results/taxonomy_1134.html</a:t>
            </a:r>
            <a:r>
              <a:rPr lang="es-ES" sz="1400" dirty="0" smtClean="0"/>
              <a:t> </a:t>
            </a:r>
            <a:endParaRPr lang="es-ES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400" dirty="0" smtClean="0"/>
              <a:t>Instrumento </a:t>
            </a:r>
            <a:r>
              <a:rPr lang="es-ES" sz="1400" dirty="0"/>
              <a:t>para analizar problemas  </a:t>
            </a:r>
            <a:r>
              <a:rPr lang="es-ES" sz="1400" dirty="0" smtClean="0"/>
              <a:t/>
            </a:r>
            <a:br>
              <a:rPr lang="es-ES" sz="1400" dirty="0" smtClean="0"/>
            </a:br>
            <a:r>
              <a:rPr lang="es-ES" sz="1400" dirty="0" smtClean="0">
                <a:hlinkClick r:id="rId11"/>
              </a:rPr>
              <a:t>http</a:t>
            </a:r>
            <a:r>
              <a:rPr lang="es-ES" sz="1400" dirty="0">
                <a:hlinkClick r:id="rId11"/>
              </a:rPr>
              <a:t>://</a:t>
            </a:r>
            <a:r>
              <a:rPr lang="es-ES" sz="1400" dirty="0" smtClean="0">
                <a:hlinkClick r:id="rId11"/>
              </a:rPr>
              <a:t>eduteka.icesi.edu.co/articulos/analisisproblemas</a:t>
            </a:r>
            <a:r>
              <a:rPr lang="es-ES" sz="1400" dirty="0" smtClean="0"/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400" dirty="0" smtClean="0"/>
              <a:t>Descarga de </a:t>
            </a:r>
            <a:r>
              <a:rPr lang="es-ES" sz="1400" dirty="0" err="1" smtClean="0"/>
              <a:t>PseInt</a:t>
            </a:r>
            <a:r>
              <a:rPr lang="es-ES" sz="1400" dirty="0" smtClean="0"/>
              <a:t> </a:t>
            </a:r>
            <a:br>
              <a:rPr lang="es-ES" sz="1400" dirty="0" smtClean="0"/>
            </a:br>
            <a:r>
              <a:rPr lang="es-CO" sz="1400" dirty="0" smtClean="0">
                <a:hlinkClick r:id="rId12"/>
              </a:rPr>
              <a:t>http</a:t>
            </a:r>
            <a:r>
              <a:rPr lang="es-CO" sz="1400" dirty="0">
                <a:hlinkClick r:id="rId12"/>
              </a:rPr>
              <a:t>://</a:t>
            </a:r>
            <a:r>
              <a:rPr lang="es-CO" sz="1400" dirty="0" smtClean="0">
                <a:hlinkClick r:id="rId12"/>
              </a:rPr>
              <a:t>pseint.sourceforge.net</a:t>
            </a:r>
            <a:r>
              <a:rPr lang="es-CO" sz="1400" dirty="0" smtClean="0"/>
              <a:t> </a:t>
            </a:r>
            <a:endParaRPr lang="es-ES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 smtClean="0"/>
              <a:t>2020 </a:t>
            </a:r>
            <a:r>
              <a:rPr lang="en-US" sz="1400" dirty="0"/>
              <a:t>State of Computer Science Education: Illuminating Disparities </a:t>
            </a:r>
            <a:r>
              <a:rPr lang="en-US" sz="1400" dirty="0">
                <a:hlinkClick r:id="rId13"/>
              </a:rPr>
              <a:t>https://</a:t>
            </a:r>
            <a:r>
              <a:rPr lang="en-US" sz="1400" dirty="0" smtClean="0">
                <a:hlinkClick r:id="rId13"/>
              </a:rPr>
              <a:t>advocacy.code.org/2020_state_of_cs.pdf</a:t>
            </a:r>
            <a:r>
              <a:rPr lang="en-US" sz="1400" dirty="0" smtClean="0"/>
              <a:t> </a:t>
            </a:r>
            <a:endParaRPr lang="es-ES" sz="14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CO" sz="1400" dirty="0"/>
          </a:p>
        </p:txBody>
      </p:sp>
    </p:spTree>
    <p:extLst>
      <p:ext uri="{BB962C8B-B14F-4D97-AF65-F5344CB8AC3E}">
        <p14:creationId xmlns:p14="http://schemas.microsoft.com/office/powerpoint/2010/main" val="2229529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upo 7"/>
          <p:cNvGrpSpPr/>
          <p:nvPr/>
        </p:nvGrpSpPr>
        <p:grpSpPr>
          <a:xfrm>
            <a:off x="0" y="0"/>
            <a:ext cx="9148934" cy="6858000"/>
            <a:chOff x="0" y="0"/>
            <a:chExt cx="9148934" cy="6858000"/>
          </a:xfrm>
        </p:grpSpPr>
        <p:pic>
          <p:nvPicPr>
            <p:cNvPr id="4" name="Imagen 3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0711" r="575"/>
            <a:stretch/>
          </p:blipFill>
          <p:spPr>
            <a:xfrm>
              <a:off x="1141175" y="2106118"/>
              <a:ext cx="6818602" cy="4751882"/>
            </a:xfrm>
            <a:prstGeom prst="rect">
              <a:avLst/>
            </a:prstGeom>
          </p:spPr>
        </p:pic>
        <p:pic>
          <p:nvPicPr>
            <p:cNvPr id="6" name="Imagen 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9148934" cy="234596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411655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3006</TotalTime>
  <Words>828</Words>
  <Application>Microsoft Office PowerPoint</Application>
  <PresentationFormat>Presentación en pantalla (4:3)</PresentationFormat>
  <Paragraphs>194</Paragraphs>
  <Slides>53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53</vt:i4>
      </vt:variant>
    </vt:vector>
  </HeadingPairs>
  <TitlesOfParts>
    <vt:vector size="60" baseType="lpstr">
      <vt:lpstr>Arial</vt:lpstr>
      <vt:lpstr>Arial Black</vt:lpstr>
      <vt:lpstr>Arial Narrow</vt:lpstr>
      <vt:lpstr>Calibri</vt:lpstr>
      <vt:lpstr>Calibri Light</vt:lpstr>
      <vt:lpstr>Comic Sans MS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Juan Sebastian Quiroga Arango</dc:creator>
  <cp:lastModifiedBy>Jackeline Cantor Jimenez</cp:lastModifiedBy>
  <cp:revision>126</cp:revision>
  <cp:lastPrinted>2020-11-11T05:28:02Z</cp:lastPrinted>
  <dcterms:created xsi:type="dcterms:W3CDTF">2020-09-07T23:01:12Z</dcterms:created>
  <dcterms:modified xsi:type="dcterms:W3CDTF">2020-11-13T18:16:55Z</dcterms:modified>
</cp:coreProperties>
</file>